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31"/>
  </p:notesMasterIdLst>
  <p:sldIdLst>
    <p:sldId id="274" r:id="rId3"/>
    <p:sldId id="284" r:id="rId4"/>
    <p:sldId id="256" r:id="rId5"/>
    <p:sldId id="285" r:id="rId6"/>
    <p:sldId id="257" r:id="rId7"/>
    <p:sldId id="258" r:id="rId8"/>
    <p:sldId id="259" r:id="rId9"/>
    <p:sldId id="287" r:id="rId10"/>
    <p:sldId id="260" r:id="rId11"/>
    <p:sldId id="286" r:id="rId12"/>
    <p:sldId id="261" r:id="rId13"/>
    <p:sldId id="275" r:id="rId14"/>
    <p:sldId id="262" r:id="rId15"/>
    <p:sldId id="263" r:id="rId16"/>
    <p:sldId id="288" r:id="rId17"/>
    <p:sldId id="289" r:id="rId18"/>
    <p:sldId id="264" r:id="rId19"/>
    <p:sldId id="276" r:id="rId20"/>
    <p:sldId id="290" r:id="rId21"/>
    <p:sldId id="265" r:id="rId22"/>
    <p:sldId id="277" r:id="rId23"/>
    <p:sldId id="266" r:id="rId24"/>
    <p:sldId id="278" r:id="rId25"/>
    <p:sldId id="267" r:id="rId26"/>
    <p:sldId id="268" r:id="rId27"/>
    <p:sldId id="269" r:id="rId28"/>
    <p:sldId id="279" r:id="rId29"/>
    <p:sldId id="282" r:id="rId30"/>
  </p:sldIdLst>
  <p:sldSz cx="9144000" cy="5143500" type="screen16x9"/>
  <p:notesSz cx="6858000" cy="9144000"/>
  <p:embeddedFontLst>
    <p:embeddedFont>
      <p:font typeface="Calibri" panose="020F0502020204030204" pitchFamily="34" charset="0"/>
      <p:regular r:id="rId32"/>
      <p:bold r:id="rId33"/>
      <p:italic r:id="rId34"/>
      <p:boldItalic r:id="rId35"/>
    </p:embeddedFont>
    <p:embeddedFont>
      <p:font typeface="Impact" panose="020B0806030902050204" pitchFamily="34" charset="0"/>
      <p:regular r:id="rId36"/>
    </p:embeddedFont>
    <p:embeddedFont>
      <p:font typeface="Lexend" panose="020B0604020202020204" charset="0"/>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3922C46-17D9-4320-8070-4A3934409BF2}">
  <a:tblStyle styleId="{23922C46-17D9-4320-8070-4A3934409BF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font" Target="fonts/font3.fntdata"/><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4.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2.fntdata"/><Relationship Id="rId38"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67cc52b3b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g367cc52b3b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141181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65eb721266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9" name="Google Shape;219;g365eb721266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365eb721266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 name="Google Shape;230;g365eb721266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365eb721266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365eb721266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65eb721266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365eb721266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65a81c7e33_2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6" name="Google Shape;266;g365a81c7e33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365eb721266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4" name="Google Shape;274;g365eb721266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IN" sz="1200" b="1" kern="1200" dirty="0">
                <a:solidFill>
                  <a:schemeClr val="tx1"/>
                </a:solidFill>
                <a:effectLst/>
                <a:latin typeface="+mn-lt"/>
                <a:ea typeface="+mn-ea"/>
                <a:cs typeface="+mn-cs"/>
              </a:rPr>
              <a:t>Client Overview</a:t>
            </a:r>
            <a:endParaRPr lang="en-IN" sz="1200" kern="1200" dirty="0">
              <a:solidFill>
                <a:schemeClr val="tx1"/>
              </a:solidFill>
              <a:effectLst/>
              <a:latin typeface="+mn-lt"/>
              <a:ea typeface="+mn-ea"/>
              <a:cs typeface="+mn-cs"/>
            </a:endParaRPr>
          </a:p>
          <a:p>
            <a:r>
              <a:rPr lang="en-IN" sz="1200" kern="1200" dirty="0">
                <a:solidFill>
                  <a:schemeClr val="tx1"/>
                </a:solidFill>
                <a:effectLst/>
                <a:latin typeface="+mn-lt"/>
                <a:ea typeface="+mn-ea"/>
                <a:cs typeface="+mn-cs"/>
              </a:rPr>
              <a:t>The Client is a territorial police force responsible for policing a city in North West England. The service area is 647 square kilometres with a population of around 1.5 million. As of March 2009 the service has 4,494 police officers, 2,221 staff, 442 police community support officers and 420 special constables.</a:t>
            </a:r>
          </a:p>
          <a:p>
            <a:r>
              <a:rPr lang="en-IN" sz="1200" b="1" kern="1200" dirty="0">
                <a:solidFill>
                  <a:schemeClr val="tx1"/>
                </a:solidFill>
                <a:effectLst/>
                <a:latin typeface="+mn-lt"/>
                <a:ea typeface="+mn-ea"/>
                <a:cs typeface="+mn-cs"/>
              </a:rPr>
              <a:t>Business Challenge</a:t>
            </a:r>
            <a:endParaRPr lang="en-IN" sz="1200" kern="1200" dirty="0">
              <a:solidFill>
                <a:schemeClr val="tx1"/>
              </a:solidFill>
              <a:effectLst/>
              <a:latin typeface="+mn-lt"/>
              <a:ea typeface="+mn-ea"/>
              <a:cs typeface="+mn-cs"/>
            </a:endParaRPr>
          </a:p>
          <a:p>
            <a:r>
              <a:rPr lang="en-IN" sz="1200" kern="1200" dirty="0">
                <a:solidFill>
                  <a:schemeClr val="tx1"/>
                </a:solidFill>
                <a:effectLst/>
                <a:latin typeface="+mn-lt"/>
                <a:ea typeface="+mn-ea"/>
                <a:cs typeface="+mn-cs"/>
              </a:rPr>
              <a:t>The Client had a conventional data management system in place. They were unable to replace it due to security concerns. The Client was looking for a trusted partner who can replace an existing system with an advanced Business Intelligence tool. They wanted to deliver accurate and relevant crime information from their central data warehouse to a set of users to enable data driven business decisions. </a:t>
            </a:r>
          </a:p>
          <a:p>
            <a:r>
              <a:rPr lang="en-IN" sz="1200" b="1" kern="1200" dirty="0">
                <a:solidFill>
                  <a:schemeClr val="tx1"/>
                </a:solidFill>
                <a:effectLst/>
                <a:latin typeface="+mn-lt"/>
                <a:ea typeface="+mn-ea"/>
                <a:cs typeface="+mn-cs"/>
              </a:rPr>
              <a:t>Business Solution</a:t>
            </a:r>
            <a:endParaRPr lang="en-IN" sz="1200" kern="1200" dirty="0">
              <a:solidFill>
                <a:schemeClr val="tx1"/>
              </a:solidFill>
              <a:effectLst/>
              <a:latin typeface="+mn-lt"/>
              <a:ea typeface="+mn-ea"/>
              <a:cs typeface="+mn-cs"/>
            </a:endParaRPr>
          </a:p>
          <a:p>
            <a:r>
              <a:rPr lang="en-IN" sz="1200" kern="1200" dirty="0">
                <a:solidFill>
                  <a:schemeClr val="tx1"/>
                </a:solidFill>
                <a:effectLst/>
                <a:latin typeface="+mn-lt"/>
                <a:ea typeface="+mn-ea"/>
                <a:cs typeface="+mn-cs"/>
              </a:rPr>
              <a:t>Acuma initiated a migration to Microsoft BI by installing the necessary software and prototyping the functionality needed for a large number of reports and dashboards. After understanding the existing functionality, Acuma recommended using SQL Server Reporting Services and then other tools as further capabilities are identified. The result was a successful proof of concept and overall solution design for the migration and detailed approach and estimates to complete the work.</a:t>
            </a:r>
          </a:p>
          <a:p>
            <a:r>
              <a:rPr lang="en-IN" sz="1200" kern="1200" dirty="0">
                <a:solidFill>
                  <a:schemeClr val="tx1"/>
                </a:solidFill>
                <a:effectLst/>
                <a:latin typeface="+mn-lt"/>
                <a:ea typeface="+mn-ea"/>
                <a:cs typeface="+mn-cs"/>
              </a:rPr>
              <a:t>On successful completion of the prototyping phase, Acuma team began the live migration with the following deliverables:</a:t>
            </a:r>
          </a:p>
          <a:p>
            <a:pPr lvl="0"/>
            <a:r>
              <a:rPr lang="en-IN" sz="1200" kern="1200" dirty="0">
                <a:solidFill>
                  <a:schemeClr val="tx1"/>
                </a:solidFill>
                <a:effectLst/>
                <a:latin typeface="+mn-lt"/>
                <a:ea typeface="+mn-ea"/>
                <a:cs typeface="+mn-cs"/>
              </a:rPr>
              <a:t>Platform installation and configuration of the latest Microsoft BI tools</a:t>
            </a:r>
          </a:p>
          <a:p>
            <a:pPr lvl="0"/>
            <a:r>
              <a:rPr lang="en-IN" sz="1200" kern="1200" dirty="0">
                <a:solidFill>
                  <a:schemeClr val="tx1"/>
                </a:solidFill>
                <a:effectLst/>
                <a:latin typeface="+mn-lt"/>
                <a:ea typeface="+mn-ea"/>
                <a:cs typeface="+mn-cs"/>
              </a:rPr>
              <a:t>Development of new reports and migration of existing reports and dashboards</a:t>
            </a:r>
          </a:p>
          <a:p>
            <a:pPr lvl="0"/>
            <a:r>
              <a:rPr lang="en-IN" sz="1200" kern="1200" dirty="0">
                <a:solidFill>
                  <a:schemeClr val="tx1"/>
                </a:solidFill>
                <a:effectLst/>
                <a:latin typeface="+mn-lt"/>
                <a:ea typeface="+mn-ea"/>
                <a:cs typeface="+mn-cs"/>
              </a:rPr>
              <a:t>Customised BI Portal</a:t>
            </a:r>
          </a:p>
          <a:p>
            <a:pPr lvl="0"/>
            <a:r>
              <a:rPr lang="en-IN" sz="1200" kern="1200" dirty="0">
                <a:solidFill>
                  <a:schemeClr val="tx1"/>
                </a:solidFill>
                <a:effectLst/>
                <a:latin typeface="+mn-lt"/>
                <a:ea typeface="+mn-ea"/>
                <a:cs typeface="+mn-cs"/>
              </a:rPr>
              <a:t>Migration of existing functionalities to the new platform</a:t>
            </a:r>
          </a:p>
          <a:p>
            <a:pPr lvl="0"/>
            <a:r>
              <a:rPr lang="en-IN" sz="1200" kern="1200" dirty="0">
                <a:solidFill>
                  <a:schemeClr val="tx1"/>
                </a:solidFill>
                <a:effectLst/>
                <a:latin typeface="+mn-lt"/>
                <a:ea typeface="+mn-ea"/>
                <a:cs typeface="+mn-cs"/>
              </a:rPr>
              <a:t>Support for UAT and Go-live</a:t>
            </a:r>
          </a:p>
          <a:p>
            <a:pPr lvl="0"/>
            <a:r>
              <a:rPr lang="en-IN" sz="1200" kern="1200" dirty="0">
                <a:solidFill>
                  <a:schemeClr val="tx1"/>
                </a:solidFill>
                <a:effectLst/>
                <a:latin typeface="+mn-lt"/>
                <a:ea typeface="+mn-ea"/>
                <a:cs typeface="+mn-cs"/>
              </a:rPr>
              <a:t>Desk side support, knowledge transfer and user training to the BI team on the Microsoft products</a:t>
            </a:r>
          </a:p>
          <a:p>
            <a:r>
              <a:rPr lang="en-IN" sz="1200" kern="1200" dirty="0">
                <a:solidFill>
                  <a:schemeClr val="tx1"/>
                </a:solidFill>
                <a:effectLst/>
                <a:latin typeface="+mn-lt"/>
                <a:ea typeface="+mn-ea"/>
                <a:cs typeface="+mn-cs"/>
              </a:rPr>
              <a:t>Apart from the original solution, Acuma also provided features such use of maps to identify various types of crime clusters as well as potential lawbreakers who reside in or commit crime in the local area.</a:t>
            </a:r>
          </a:p>
          <a:p>
            <a:r>
              <a:rPr lang="en-IN" sz="1200" b="1" kern="1200" dirty="0">
                <a:solidFill>
                  <a:schemeClr val="tx1"/>
                </a:solidFill>
                <a:effectLst/>
                <a:latin typeface="+mn-lt"/>
                <a:ea typeface="+mn-ea"/>
                <a:cs typeface="+mn-cs"/>
              </a:rPr>
              <a:t>Business Benefits</a:t>
            </a:r>
            <a:endParaRPr lang="en-IN" sz="1200" kern="1200" dirty="0">
              <a:solidFill>
                <a:schemeClr val="tx1"/>
              </a:solidFill>
              <a:effectLst/>
              <a:latin typeface="+mn-lt"/>
              <a:ea typeface="+mn-ea"/>
              <a:cs typeface="+mn-cs"/>
            </a:endParaRPr>
          </a:p>
          <a:p>
            <a:pPr lvl="0"/>
            <a:r>
              <a:rPr lang="en-IN" sz="1200" kern="1200" dirty="0">
                <a:solidFill>
                  <a:schemeClr val="tx1"/>
                </a:solidFill>
                <a:effectLst/>
                <a:latin typeface="+mn-lt"/>
                <a:ea typeface="+mn-ea"/>
                <a:cs typeface="+mn-cs"/>
              </a:rPr>
              <a:t>An integrated view of the crime and incident data that allows the Client to make data driven decisions</a:t>
            </a:r>
          </a:p>
          <a:p>
            <a:pPr lvl="0"/>
            <a:r>
              <a:rPr lang="en-IN" sz="1200" kern="1200" dirty="0">
                <a:solidFill>
                  <a:schemeClr val="tx1"/>
                </a:solidFill>
                <a:effectLst/>
                <a:latin typeface="+mn-lt"/>
                <a:ea typeface="+mn-ea"/>
                <a:cs typeface="+mn-cs"/>
              </a:rPr>
              <a:t>Increased data credibility and easy access to critical information</a:t>
            </a:r>
          </a:p>
          <a:p>
            <a:pPr lvl="0"/>
            <a:r>
              <a:rPr lang="en-IN" sz="1200" b="1" kern="1200" dirty="0">
                <a:solidFill>
                  <a:schemeClr val="tx1"/>
                </a:solidFill>
                <a:effectLst/>
                <a:latin typeface="+mn-lt"/>
                <a:ea typeface="+mn-ea"/>
                <a:cs typeface="+mn-cs"/>
              </a:rPr>
              <a:t>‘N’ </a:t>
            </a:r>
            <a:r>
              <a:rPr lang="en-IN" sz="1200" kern="1200" dirty="0">
                <a:solidFill>
                  <a:schemeClr val="tx1"/>
                </a:solidFill>
                <a:effectLst/>
                <a:latin typeface="+mn-lt"/>
                <a:ea typeface="+mn-ea"/>
                <a:cs typeface="+mn-cs"/>
              </a:rPr>
              <a:t>number of reports are generated daily</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a:p>
            <a:r>
              <a:rPr lang="en-IN"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10"/>
          </p:nvPr>
        </p:nvSpPr>
        <p:spPr/>
        <p:txBody>
          <a:bodyPr/>
          <a:lstStyle/>
          <a:p>
            <a:fld id="{D9091585-E16F-414D-A53C-0FB2C73247E6}" type="slidenum">
              <a:rPr lang="en-IN" smtClean="0"/>
              <a:t>28</a:t>
            </a:fld>
            <a:endParaRPr lang="en-IN" dirty="0"/>
          </a:p>
        </p:txBody>
      </p:sp>
    </p:spTree>
    <p:extLst>
      <p:ext uri="{BB962C8B-B14F-4D97-AF65-F5344CB8AC3E}">
        <p14:creationId xmlns:p14="http://schemas.microsoft.com/office/powerpoint/2010/main" val="4065643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67cc52b3b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g367cc52b3b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67cc52b3b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367cc52b3b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367cc52b3b7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367cc52b3b7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367cc52b3b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g367cc52b3b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367cc52b3b7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 name="Google Shape;178;g367cc52b3b7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67cc52b3b7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 name="Google Shape;183;g367cc52b3b7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365eb72126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4" name="Google Shape;194;g365eb72126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65eb721266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4" name="Google Shape;214;g365eb721266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2.png"/><Relationship Id="rId7"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Master" Target="../slideMasters/slideMaster2.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4"/>
          <p:cNvSpPr txBox="1">
            <a:spLocks noGrp="1"/>
          </p:cNvSpPr>
          <p:nvPr>
            <p:ph type="body" idx="1"/>
          </p:nvPr>
        </p:nvSpPr>
        <p:spPr>
          <a:xfrm>
            <a:off x="457200" y="1200150"/>
            <a:ext cx="8229600" cy="3394472"/>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9" name="Google Shape;59;p14"/>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4"/>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4"/>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2"/>
        <p:cNvGrpSpPr/>
        <p:nvPr/>
      </p:nvGrpSpPr>
      <p:grpSpPr>
        <a:xfrm>
          <a:off x="0" y="0"/>
          <a:ext cx="0" cy="0"/>
          <a:chOff x="0" y="0"/>
          <a:chExt cx="0" cy="0"/>
        </a:xfrm>
      </p:grpSpPr>
      <p:sp>
        <p:nvSpPr>
          <p:cNvPr id="63" name="Google Shape;63;p15"/>
          <p:cNvSpPr txBox="1">
            <a:spLocks noGrp="1"/>
          </p:cNvSpPr>
          <p:nvPr>
            <p:ph type="ctrTitle"/>
          </p:nvPr>
        </p:nvSpPr>
        <p:spPr>
          <a:xfrm>
            <a:off x="685800" y="1597819"/>
            <a:ext cx="7772400" cy="110251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15"/>
          <p:cNvSpPr txBox="1">
            <a:spLocks noGrp="1"/>
          </p:cNvSpPr>
          <p:nvPr>
            <p:ph type="subTitle" idx="1"/>
          </p:nvPr>
        </p:nvSpPr>
        <p:spPr>
          <a:xfrm>
            <a:off x="1371600" y="2914650"/>
            <a:ext cx="6400800" cy="131445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65" name="Google Shape;65;p15"/>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5"/>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5"/>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722313" y="3305175"/>
            <a:ext cx="7772400" cy="1021556"/>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6"/>
          <p:cNvSpPr txBox="1">
            <a:spLocks noGrp="1"/>
          </p:cNvSpPr>
          <p:nvPr>
            <p:ph type="body" idx="1"/>
          </p:nvPr>
        </p:nvSpPr>
        <p:spPr>
          <a:xfrm>
            <a:off x="722313" y="2180035"/>
            <a:ext cx="7772400" cy="112514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71" name="Google Shape;71;p16"/>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6"/>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6"/>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7"/>
          <p:cNvSpPr txBox="1">
            <a:spLocks noGrp="1"/>
          </p:cNvSpPr>
          <p:nvPr>
            <p:ph type="body" idx="1"/>
          </p:nvPr>
        </p:nvSpPr>
        <p:spPr>
          <a:xfrm>
            <a:off x="457200" y="1200150"/>
            <a:ext cx="4038600" cy="3394472"/>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77" name="Google Shape;77;p17"/>
          <p:cNvSpPr txBox="1">
            <a:spLocks noGrp="1"/>
          </p:cNvSpPr>
          <p:nvPr>
            <p:ph type="body" idx="2"/>
          </p:nvPr>
        </p:nvSpPr>
        <p:spPr>
          <a:xfrm>
            <a:off x="4648200" y="1200150"/>
            <a:ext cx="4038600" cy="3394472"/>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78" name="Google Shape;78;p17"/>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7"/>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7"/>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18"/>
          <p:cNvSpPr txBox="1">
            <a:spLocks noGrp="1"/>
          </p:cNvSpPr>
          <p:nvPr>
            <p:ph type="body" idx="1"/>
          </p:nvPr>
        </p:nvSpPr>
        <p:spPr>
          <a:xfrm>
            <a:off x="457200" y="1151335"/>
            <a:ext cx="4040188" cy="47982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84" name="Google Shape;84;p18"/>
          <p:cNvSpPr txBox="1">
            <a:spLocks noGrp="1"/>
          </p:cNvSpPr>
          <p:nvPr>
            <p:ph type="body" idx="2"/>
          </p:nvPr>
        </p:nvSpPr>
        <p:spPr>
          <a:xfrm>
            <a:off x="457200" y="1631156"/>
            <a:ext cx="4040188" cy="2963466"/>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85" name="Google Shape;85;p18"/>
          <p:cNvSpPr txBox="1">
            <a:spLocks noGrp="1"/>
          </p:cNvSpPr>
          <p:nvPr>
            <p:ph type="body" idx="3"/>
          </p:nvPr>
        </p:nvSpPr>
        <p:spPr>
          <a:xfrm>
            <a:off x="4645025" y="1151335"/>
            <a:ext cx="4041775" cy="47982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86" name="Google Shape;86;p18"/>
          <p:cNvSpPr txBox="1">
            <a:spLocks noGrp="1"/>
          </p:cNvSpPr>
          <p:nvPr>
            <p:ph type="body" idx="4"/>
          </p:nvPr>
        </p:nvSpPr>
        <p:spPr>
          <a:xfrm>
            <a:off x="4645025" y="1631156"/>
            <a:ext cx="4041775" cy="2963466"/>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87" name="Google Shape;87;p18"/>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8"/>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8"/>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19"/>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9"/>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9"/>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0"/>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2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457200" y="204788"/>
            <a:ext cx="3008313" cy="8715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21"/>
          <p:cNvSpPr txBox="1">
            <a:spLocks noGrp="1"/>
          </p:cNvSpPr>
          <p:nvPr>
            <p:ph type="body" idx="1"/>
          </p:nvPr>
        </p:nvSpPr>
        <p:spPr>
          <a:xfrm>
            <a:off x="3575050" y="204788"/>
            <a:ext cx="5111750" cy="4389835"/>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102" name="Google Shape;102;p21"/>
          <p:cNvSpPr txBox="1">
            <a:spLocks noGrp="1"/>
          </p:cNvSpPr>
          <p:nvPr>
            <p:ph type="body" idx="2"/>
          </p:nvPr>
        </p:nvSpPr>
        <p:spPr>
          <a:xfrm>
            <a:off x="457200" y="1076325"/>
            <a:ext cx="3008313" cy="3518297"/>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03" name="Google Shape;103;p21"/>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21"/>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21"/>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1792288" y="3600450"/>
            <a:ext cx="5486400" cy="425054"/>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22"/>
          <p:cNvSpPr>
            <a:spLocks noGrp="1"/>
          </p:cNvSpPr>
          <p:nvPr>
            <p:ph type="pic" idx="2"/>
          </p:nvPr>
        </p:nvSpPr>
        <p:spPr>
          <a:xfrm>
            <a:off x="1792288" y="459581"/>
            <a:ext cx="5486400" cy="3086100"/>
          </a:xfrm>
          <a:prstGeom prst="rect">
            <a:avLst/>
          </a:prstGeom>
          <a:noFill/>
          <a:ln>
            <a:noFill/>
          </a:ln>
        </p:spPr>
      </p:sp>
      <p:sp>
        <p:nvSpPr>
          <p:cNvPr id="109" name="Google Shape;109;p22"/>
          <p:cNvSpPr txBox="1">
            <a:spLocks noGrp="1"/>
          </p:cNvSpPr>
          <p:nvPr>
            <p:ph type="body" idx="1"/>
          </p:nvPr>
        </p:nvSpPr>
        <p:spPr>
          <a:xfrm>
            <a:off x="1792288" y="4025503"/>
            <a:ext cx="5486400" cy="603647"/>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10" name="Google Shape;110;p22"/>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22"/>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2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5" name="Google Shape;115;p23"/>
          <p:cNvSpPr txBox="1">
            <a:spLocks noGrp="1"/>
          </p:cNvSpPr>
          <p:nvPr>
            <p:ph type="body" idx="1"/>
          </p:nvPr>
        </p:nvSpPr>
        <p:spPr>
          <a:xfrm rot="5400000">
            <a:off x="2874764" y="-1217414"/>
            <a:ext cx="3394472"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16" name="Google Shape;116;p23"/>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3"/>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23"/>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5463778" y="1371600"/>
            <a:ext cx="4388644"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1" name="Google Shape;121;p24"/>
          <p:cNvSpPr txBox="1">
            <a:spLocks noGrp="1"/>
          </p:cNvSpPr>
          <p:nvPr>
            <p:ph type="body" idx="1"/>
          </p:nvPr>
        </p:nvSpPr>
        <p:spPr>
          <a:xfrm rot="5400000">
            <a:off x="1272778" y="-609600"/>
            <a:ext cx="4388644"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2" name="Google Shape;122;p24"/>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24"/>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24"/>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cSld name="Cover Slide">
    <p:bg>
      <p:bgPr>
        <a:blipFill dpi="0" rotWithShape="1">
          <a:blip r:embed="rId2">
            <a:lum/>
          </a:blip>
          <a:srcRect/>
          <a:stretch>
            <a:fillRect l="-2000" t="-4000" r="-2000" b="-4000"/>
          </a:stretch>
        </a:blipFill>
        <a:effectLst/>
      </p:bgPr>
    </p:bg>
    <p:spTree>
      <p:nvGrpSpPr>
        <p:cNvPr id="1" name=""/>
        <p:cNvGrpSpPr/>
        <p:nvPr/>
      </p:nvGrpSpPr>
      <p:grpSpPr>
        <a:xfrm>
          <a:off x="0" y="0"/>
          <a:ext cx="0" cy="0"/>
          <a:chOff x="0" y="0"/>
          <a:chExt cx="0" cy="0"/>
        </a:xfrm>
      </p:grpSpPr>
      <p:sp>
        <p:nvSpPr>
          <p:cNvPr id="10" name="Footer Placeholder 3"/>
          <p:cNvSpPr txBox="1">
            <a:spLocks/>
          </p:cNvSpPr>
          <p:nvPr/>
        </p:nvSpPr>
        <p:spPr>
          <a:xfrm>
            <a:off x="274320" y="4572000"/>
            <a:ext cx="4481286" cy="27384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IN" sz="1050" b="0" dirty="0">
                <a:solidFill>
                  <a:schemeClr val="tx1">
                    <a:lumMod val="75000"/>
                    <a:lumOff val="25000"/>
                  </a:schemeClr>
                </a:solidFill>
                <a:latin typeface="+mj-lt"/>
                <a:cs typeface="Arial" panose="020B0604020202020204" pitchFamily="34" charset="0"/>
              </a:rPr>
              <a:t>info@saksoft.com  |</a:t>
            </a:r>
            <a:r>
              <a:rPr lang="en-IN" sz="1050" b="0" baseline="0" dirty="0">
                <a:solidFill>
                  <a:schemeClr val="tx1">
                    <a:lumMod val="75000"/>
                    <a:lumOff val="25000"/>
                  </a:schemeClr>
                </a:solidFill>
                <a:latin typeface="+mj-lt"/>
                <a:cs typeface="Arial" panose="020B0604020202020204" pitchFamily="34" charset="0"/>
              </a:rPr>
              <a:t> </a:t>
            </a:r>
            <a:r>
              <a:rPr lang="en-IN" sz="1050" b="0" dirty="0">
                <a:solidFill>
                  <a:schemeClr val="tx1">
                    <a:lumMod val="75000"/>
                    <a:lumOff val="25000"/>
                  </a:schemeClr>
                </a:solidFill>
                <a:latin typeface="+mj-lt"/>
                <a:cs typeface="Arial" panose="020B0604020202020204" pitchFamily="34" charset="0"/>
              </a:rPr>
              <a:t>www.saksoft.com</a:t>
            </a:r>
          </a:p>
        </p:txBody>
      </p:sp>
      <p:pic>
        <p:nvPicPr>
          <p:cNvPr id="2051" name="Picture 3" descr="D:\projects_2015\saksoft\marketing-kit\new\saksoft\logo\Saksoft-logo_medium.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4320" y="270960"/>
            <a:ext cx="2003073" cy="417306"/>
          </a:xfrm>
          <a:prstGeom prst="rect">
            <a:avLst/>
          </a:prstGeom>
          <a:noFill/>
          <a:extLst>
            <a:ext uri="{909E8E84-426E-40DD-AFC4-6F175D3DCCD1}">
              <a14:hiddenFill xmlns:a14="http://schemas.microsoft.com/office/drawing/2010/main">
                <a:solidFill>
                  <a:srgbClr val="FFFFFF"/>
                </a:solidFill>
              </a14:hiddenFill>
            </a:ext>
          </a:extLst>
        </p:spPr>
      </p:pic>
      <p:sp>
        <p:nvSpPr>
          <p:cNvPr id="8" name="Text Placeholder 7"/>
          <p:cNvSpPr>
            <a:spLocks noGrp="1"/>
          </p:cNvSpPr>
          <p:nvPr>
            <p:ph type="body" sz="quarter" idx="10" hasCustomPrompt="1"/>
          </p:nvPr>
        </p:nvSpPr>
        <p:spPr>
          <a:xfrm>
            <a:off x="487998" y="2299595"/>
            <a:ext cx="3573462" cy="557213"/>
          </a:xfrm>
        </p:spPr>
        <p:txBody>
          <a:bodyPr tIns="45720" anchor="ctr"/>
          <a:lstStyle>
            <a:lvl1pPr marL="0" indent="0">
              <a:lnSpc>
                <a:spcPct val="100000"/>
              </a:lnSpc>
              <a:buNone/>
              <a:defRPr b="1" baseline="0">
                <a:solidFill>
                  <a:schemeClr val="tx1">
                    <a:lumMod val="85000"/>
                    <a:lumOff val="15000"/>
                  </a:schemeClr>
                </a:solidFill>
              </a:defRPr>
            </a:lvl1pPr>
          </a:lstStyle>
          <a:p>
            <a:pPr lvl="0"/>
            <a:r>
              <a:rPr lang="en-US" dirty="0"/>
              <a:t>Title goes here</a:t>
            </a:r>
          </a:p>
        </p:txBody>
      </p:sp>
      <p:cxnSp>
        <p:nvCxnSpPr>
          <p:cNvPr id="13" name="Straight Connector 12"/>
          <p:cNvCxnSpPr/>
          <p:nvPr/>
        </p:nvCxnSpPr>
        <p:spPr>
          <a:xfrm>
            <a:off x="457200" y="2293144"/>
            <a:ext cx="0" cy="557213"/>
          </a:xfrm>
          <a:prstGeom prst="line">
            <a:avLst/>
          </a:prstGeom>
          <a:ln w="41275">
            <a:solidFill>
              <a:srgbClr val="FF9933"/>
            </a:solidFill>
            <a:headEnd type="oval" w="med" len="med"/>
            <a:tailEnd type="oval" w="med" len="med"/>
          </a:ln>
        </p:spPr>
        <p:style>
          <a:lnRef idx="1">
            <a:schemeClr val="accent2"/>
          </a:lnRef>
          <a:fillRef idx="0">
            <a:schemeClr val="accent2"/>
          </a:fillRef>
          <a:effectRef idx="0">
            <a:schemeClr val="accent2"/>
          </a:effectRef>
          <a:fontRef idx="minor">
            <a:schemeClr val="tx1"/>
          </a:fontRef>
        </p:style>
      </p:cxnSp>
      <p:pic>
        <p:nvPicPr>
          <p:cNvPr id="2" name="Picture 1"/>
          <p:cNvPicPr>
            <a:picLocks noChangeAspect="1"/>
          </p:cNvPicPr>
          <p:nvPr/>
        </p:nvPicPr>
        <p:blipFill>
          <a:blip r:embed="rId4">
            <a:duotone>
              <a:prstClr val="black"/>
              <a:schemeClr val="accent6">
                <a:tint val="45000"/>
                <a:satMod val="400000"/>
              </a:schemeClr>
            </a:duotone>
            <a:lum bright="-58000" contrast="74000"/>
          </a:blip>
          <a:stretch>
            <a:fillRect/>
          </a:stretch>
        </p:blipFill>
        <p:spPr>
          <a:xfrm>
            <a:off x="7193606" y="202448"/>
            <a:ext cx="1006257" cy="512445"/>
          </a:xfrm>
          <a:prstGeom prst="rect">
            <a:avLst/>
          </a:prstGeom>
        </p:spPr>
      </p:pic>
      <p:pic>
        <p:nvPicPr>
          <p:cNvPr id="9" name="Picture 8"/>
          <p:cNvPicPr>
            <a:picLocks noChangeAspect="1"/>
          </p:cNvPicPr>
          <p:nvPr/>
        </p:nvPicPr>
        <p:blipFill>
          <a:blip r:embed="rId4">
            <a:duotone>
              <a:prstClr val="black"/>
              <a:schemeClr val="accent6">
                <a:tint val="45000"/>
                <a:satMod val="400000"/>
              </a:schemeClr>
            </a:duotone>
            <a:lum bright="-58000" contrast="74000"/>
          </a:blip>
          <a:stretch>
            <a:fillRect/>
          </a:stretch>
        </p:blipFill>
        <p:spPr>
          <a:xfrm>
            <a:off x="5087431" y="295322"/>
            <a:ext cx="723759" cy="368581"/>
          </a:xfrm>
          <a:prstGeom prst="rect">
            <a:avLst/>
          </a:prstGeom>
        </p:spPr>
      </p:pic>
      <p:pic>
        <p:nvPicPr>
          <p:cNvPr id="3" name="Picture 2"/>
          <p:cNvPicPr>
            <a:picLocks noChangeAspect="1"/>
          </p:cNvPicPr>
          <p:nvPr/>
        </p:nvPicPr>
        <p:blipFill>
          <a:blip r:embed="rId5"/>
          <a:stretch>
            <a:fillRect/>
          </a:stretch>
        </p:blipFill>
        <p:spPr>
          <a:xfrm rot="593482">
            <a:off x="5769057" y="2535356"/>
            <a:ext cx="1102500" cy="630000"/>
          </a:xfrm>
          <a:prstGeom prst="rect">
            <a:avLst/>
          </a:prstGeom>
        </p:spPr>
      </p:pic>
      <p:pic>
        <p:nvPicPr>
          <p:cNvPr id="5" name="Picture 4"/>
          <p:cNvPicPr>
            <a:picLocks noChangeAspect="1"/>
          </p:cNvPicPr>
          <p:nvPr/>
        </p:nvPicPr>
        <p:blipFill>
          <a:blip r:embed="rId6"/>
          <a:stretch>
            <a:fillRect/>
          </a:stretch>
        </p:blipFill>
        <p:spPr>
          <a:xfrm flipH="1">
            <a:off x="8116741" y="3134833"/>
            <a:ext cx="742650" cy="649235"/>
          </a:xfrm>
          <a:prstGeom prst="rect">
            <a:avLst/>
          </a:prstGeom>
        </p:spPr>
      </p:pic>
      <p:pic>
        <p:nvPicPr>
          <p:cNvPr id="6" name="Picture 5"/>
          <p:cNvPicPr>
            <a:picLocks noChangeAspect="1"/>
          </p:cNvPicPr>
          <p:nvPr/>
        </p:nvPicPr>
        <p:blipFill>
          <a:blip r:embed="rId7"/>
          <a:stretch>
            <a:fillRect/>
          </a:stretch>
        </p:blipFill>
        <p:spPr>
          <a:xfrm>
            <a:off x="7276735" y="4320771"/>
            <a:ext cx="1582656" cy="759675"/>
          </a:xfrm>
          <a:prstGeom prst="rect">
            <a:avLst/>
          </a:prstGeom>
        </p:spPr>
      </p:pic>
      <p:sp>
        <p:nvSpPr>
          <p:cNvPr id="14" name="Rectangle 13"/>
          <p:cNvSpPr/>
          <p:nvPr/>
        </p:nvSpPr>
        <p:spPr>
          <a:xfrm>
            <a:off x="7679852" y="4456854"/>
            <a:ext cx="1464148" cy="686646"/>
          </a:xfrm>
          <a:custGeom>
            <a:avLst/>
            <a:gdLst>
              <a:gd name="connsiteX0" fmla="*/ 0 w 1463040"/>
              <a:gd name="connsiteY0" fmla="*/ 0 h 205740"/>
              <a:gd name="connsiteX1" fmla="*/ 1463040 w 1463040"/>
              <a:gd name="connsiteY1" fmla="*/ 0 h 205740"/>
              <a:gd name="connsiteX2" fmla="*/ 1463040 w 1463040"/>
              <a:gd name="connsiteY2" fmla="*/ 205740 h 205740"/>
              <a:gd name="connsiteX3" fmla="*/ 0 w 1463040"/>
              <a:gd name="connsiteY3" fmla="*/ 205740 h 205740"/>
              <a:gd name="connsiteX4" fmla="*/ 0 w 1463040"/>
              <a:gd name="connsiteY4" fmla="*/ 0 h 205740"/>
              <a:gd name="connsiteX0" fmla="*/ 0 w 1463040"/>
              <a:gd name="connsiteY0" fmla="*/ 0 h 205740"/>
              <a:gd name="connsiteX1" fmla="*/ 467360 w 1463040"/>
              <a:gd name="connsiteY1" fmla="*/ 0 h 205740"/>
              <a:gd name="connsiteX2" fmla="*/ 1463040 w 1463040"/>
              <a:gd name="connsiteY2" fmla="*/ 0 h 205740"/>
              <a:gd name="connsiteX3" fmla="*/ 1463040 w 1463040"/>
              <a:gd name="connsiteY3" fmla="*/ 205740 h 205740"/>
              <a:gd name="connsiteX4" fmla="*/ 0 w 1463040"/>
              <a:gd name="connsiteY4" fmla="*/ 205740 h 205740"/>
              <a:gd name="connsiteX5" fmla="*/ 0 w 1463040"/>
              <a:gd name="connsiteY5" fmla="*/ 0 h 205740"/>
              <a:gd name="connsiteX0" fmla="*/ 127838 w 1590878"/>
              <a:gd name="connsiteY0" fmla="*/ 15240 h 220980"/>
              <a:gd name="connsiteX1" fmla="*/ 595198 w 1590878"/>
              <a:gd name="connsiteY1" fmla="*/ 15240 h 220980"/>
              <a:gd name="connsiteX2" fmla="*/ 1590878 w 1590878"/>
              <a:gd name="connsiteY2" fmla="*/ 15240 h 220980"/>
              <a:gd name="connsiteX3" fmla="*/ 1590878 w 1590878"/>
              <a:gd name="connsiteY3" fmla="*/ 220980 h 220980"/>
              <a:gd name="connsiteX4" fmla="*/ 127838 w 1590878"/>
              <a:gd name="connsiteY4" fmla="*/ 220980 h 220980"/>
              <a:gd name="connsiteX5" fmla="*/ 127838 w 1590878"/>
              <a:gd name="connsiteY5" fmla="*/ 15240 h 220980"/>
              <a:gd name="connsiteX0" fmla="*/ 127838 w 1597652"/>
              <a:gd name="connsiteY0" fmla="*/ 15240 h 220980"/>
              <a:gd name="connsiteX1" fmla="*/ 595198 w 1597652"/>
              <a:gd name="connsiteY1" fmla="*/ 15240 h 220980"/>
              <a:gd name="connsiteX2" fmla="*/ 1597652 w 1597652"/>
              <a:gd name="connsiteY2" fmla="*/ 15240 h 220980"/>
              <a:gd name="connsiteX3" fmla="*/ 1590878 w 1597652"/>
              <a:gd name="connsiteY3" fmla="*/ 220980 h 220980"/>
              <a:gd name="connsiteX4" fmla="*/ 127838 w 1597652"/>
              <a:gd name="connsiteY4" fmla="*/ 220980 h 220980"/>
              <a:gd name="connsiteX5" fmla="*/ 127838 w 1597652"/>
              <a:gd name="connsiteY5" fmla="*/ 15240 h 220980"/>
              <a:gd name="connsiteX0" fmla="*/ 127838 w 1590879"/>
              <a:gd name="connsiteY0" fmla="*/ 480906 h 686646"/>
              <a:gd name="connsiteX1" fmla="*/ 595198 w 1590879"/>
              <a:gd name="connsiteY1" fmla="*/ 480906 h 686646"/>
              <a:gd name="connsiteX2" fmla="*/ 1590879 w 1590879"/>
              <a:gd name="connsiteY2" fmla="*/ 0 h 686646"/>
              <a:gd name="connsiteX3" fmla="*/ 1590878 w 1590879"/>
              <a:gd name="connsiteY3" fmla="*/ 686646 h 686646"/>
              <a:gd name="connsiteX4" fmla="*/ 127838 w 1590879"/>
              <a:gd name="connsiteY4" fmla="*/ 686646 h 686646"/>
              <a:gd name="connsiteX5" fmla="*/ 127838 w 1590879"/>
              <a:gd name="connsiteY5" fmla="*/ 480906 h 686646"/>
              <a:gd name="connsiteX0" fmla="*/ 127838 w 1590879"/>
              <a:gd name="connsiteY0" fmla="*/ 480906 h 686646"/>
              <a:gd name="connsiteX1" fmla="*/ 595198 w 1590879"/>
              <a:gd name="connsiteY1" fmla="*/ 480906 h 686646"/>
              <a:gd name="connsiteX2" fmla="*/ 1590879 w 1590879"/>
              <a:gd name="connsiteY2" fmla="*/ 0 h 686646"/>
              <a:gd name="connsiteX3" fmla="*/ 1590878 w 1590879"/>
              <a:gd name="connsiteY3" fmla="*/ 686646 h 686646"/>
              <a:gd name="connsiteX4" fmla="*/ 127838 w 1590879"/>
              <a:gd name="connsiteY4" fmla="*/ 686646 h 686646"/>
              <a:gd name="connsiteX5" fmla="*/ 127838 w 1590879"/>
              <a:gd name="connsiteY5" fmla="*/ 480906 h 686646"/>
              <a:gd name="connsiteX0" fmla="*/ 127838 w 1590879"/>
              <a:gd name="connsiteY0" fmla="*/ 480906 h 686646"/>
              <a:gd name="connsiteX1" fmla="*/ 595198 w 1590879"/>
              <a:gd name="connsiteY1" fmla="*/ 480906 h 686646"/>
              <a:gd name="connsiteX2" fmla="*/ 1590879 w 1590879"/>
              <a:gd name="connsiteY2" fmla="*/ 0 h 686646"/>
              <a:gd name="connsiteX3" fmla="*/ 1590878 w 1590879"/>
              <a:gd name="connsiteY3" fmla="*/ 686646 h 686646"/>
              <a:gd name="connsiteX4" fmla="*/ 127838 w 1590879"/>
              <a:gd name="connsiteY4" fmla="*/ 686646 h 686646"/>
              <a:gd name="connsiteX5" fmla="*/ 127838 w 1590879"/>
              <a:gd name="connsiteY5" fmla="*/ 480906 h 686646"/>
              <a:gd name="connsiteX0" fmla="*/ 155796 w 1618837"/>
              <a:gd name="connsiteY0" fmla="*/ 480906 h 686646"/>
              <a:gd name="connsiteX1" fmla="*/ 1165022 w 1618837"/>
              <a:gd name="connsiteY1" fmla="*/ 501226 h 686646"/>
              <a:gd name="connsiteX2" fmla="*/ 1618837 w 1618837"/>
              <a:gd name="connsiteY2" fmla="*/ 0 h 686646"/>
              <a:gd name="connsiteX3" fmla="*/ 1618836 w 1618837"/>
              <a:gd name="connsiteY3" fmla="*/ 686646 h 686646"/>
              <a:gd name="connsiteX4" fmla="*/ 155796 w 1618837"/>
              <a:gd name="connsiteY4" fmla="*/ 686646 h 686646"/>
              <a:gd name="connsiteX5" fmla="*/ 155796 w 1618837"/>
              <a:gd name="connsiteY5" fmla="*/ 480906 h 686646"/>
              <a:gd name="connsiteX0" fmla="*/ 155796 w 1618837"/>
              <a:gd name="connsiteY0" fmla="*/ 480906 h 686646"/>
              <a:gd name="connsiteX1" fmla="*/ 1165022 w 1618837"/>
              <a:gd name="connsiteY1" fmla="*/ 501226 h 686646"/>
              <a:gd name="connsiteX2" fmla="*/ 1618837 w 1618837"/>
              <a:gd name="connsiteY2" fmla="*/ 0 h 686646"/>
              <a:gd name="connsiteX3" fmla="*/ 1618836 w 1618837"/>
              <a:gd name="connsiteY3" fmla="*/ 686646 h 686646"/>
              <a:gd name="connsiteX4" fmla="*/ 155796 w 1618837"/>
              <a:gd name="connsiteY4" fmla="*/ 686646 h 686646"/>
              <a:gd name="connsiteX5" fmla="*/ 155796 w 1618837"/>
              <a:gd name="connsiteY5" fmla="*/ 480906 h 686646"/>
              <a:gd name="connsiteX0" fmla="*/ 437603 w 1534884"/>
              <a:gd name="connsiteY0" fmla="*/ 460586 h 686646"/>
              <a:gd name="connsiteX1" fmla="*/ 1081069 w 1534884"/>
              <a:gd name="connsiteY1" fmla="*/ 501226 h 686646"/>
              <a:gd name="connsiteX2" fmla="*/ 1534884 w 1534884"/>
              <a:gd name="connsiteY2" fmla="*/ 0 h 686646"/>
              <a:gd name="connsiteX3" fmla="*/ 1534883 w 1534884"/>
              <a:gd name="connsiteY3" fmla="*/ 686646 h 686646"/>
              <a:gd name="connsiteX4" fmla="*/ 71843 w 1534884"/>
              <a:gd name="connsiteY4" fmla="*/ 686646 h 686646"/>
              <a:gd name="connsiteX5" fmla="*/ 437603 w 1534884"/>
              <a:gd name="connsiteY5" fmla="*/ 460586 h 686646"/>
              <a:gd name="connsiteX0" fmla="*/ 680640 w 1513761"/>
              <a:gd name="connsiteY0" fmla="*/ 474133 h 686646"/>
              <a:gd name="connsiteX1" fmla="*/ 1059946 w 1513761"/>
              <a:gd name="connsiteY1" fmla="*/ 501226 h 686646"/>
              <a:gd name="connsiteX2" fmla="*/ 1513761 w 1513761"/>
              <a:gd name="connsiteY2" fmla="*/ 0 h 686646"/>
              <a:gd name="connsiteX3" fmla="*/ 1513760 w 1513761"/>
              <a:gd name="connsiteY3" fmla="*/ 686646 h 686646"/>
              <a:gd name="connsiteX4" fmla="*/ 50720 w 1513761"/>
              <a:gd name="connsiteY4" fmla="*/ 686646 h 686646"/>
              <a:gd name="connsiteX5" fmla="*/ 680640 w 1513761"/>
              <a:gd name="connsiteY5" fmla="*/ 474133 h 686646"/>
              <a:gd name="connsiteX0" fmla="*/ 737074 w 1570195"/>
              <a:gd name="connsiteY0" fmla="*/ 474133 h 686646"/>
              <a:gd name="connsiteX1" fmla="*/ 1116380 w 1570195"/>
              <a:gd name="connsiteY1" fmla="*/ 501226 h 686646"/>
              <a:gd name="connsiteX2" fmla="*/ 1570195 w 1570195"/>
              <a:gd name="connsiteY2" fmla="*/ 0 h 686646"/>
              <a:gd name="connsiteX3" fmla="*/ 1570194 w 1570195"/>
              <a:gd name="connsiteY3" fmla="*/ 686646 h 686646"/>
              <a:gd name="connsiteX4" fmla="*/ 107154 w 1570195"/>
              <a:gd name="connsiteY4" fmla="*/ 686646 h 686646"/>
              <a:gd name="connsiteX5" fmla="*/ 737074 w 1570195"/>
              <a:gd name="connsiteY5" fmla="*/ 474133 h 686646"/>
              <a:gd name="connsiteX0" fmla="*/ 654094 w 1595588"/>
              <a:gd name="connsiteY0" fmla="*/ 474133 h 686646"/>
              <a:gd name="connsiteX1" fmla="*/ 1141773 w 1595588"/>
              <a:gd name="connsiteY1" fmla="*/ 501226 h 686646"/>
              <a:gd name="connsiteX2" fmla="*/ 1595588 w 1595588"/>
              <a:gd name="connsiteY2" fmla="*/ 0 h 686646"/>
              <a:gd name="connsiteX3" fmla="*/ 1595587 w 1595588"/>
              <a:gd name="connsiteY3" fmla="*/ 686646 h 686646"/>
              <a:gd name="connsiteX4" fmla="*/ 132547 w 1595588"/>
              <a:gd name="connsiteY4" fmla="*/ 686646 h 686646"/>
              <a:gd name="connsiteX5" fmla="*/ 654094 w 1595588"/>
              <a:gd name="connsiteY5" fmla="*/ 474133 h 686646"/>
              <a:gd name="connsiteX0" fmla="*/ 593391 w 1534885"/>
              <a:gd name="connsiteY0" fmla="*/ 474133 h 686646"/>
              <a:gd name="connsiteX1" fmla="*/ 1081070 w 1534885"/>
              <a:gd name="connsiteY1" fmla="*/ 501226 h 686646"/>
              <a:gd name="connsiteX2" fmla="*/ 1534885 w 1534885"/>
              <a:gd name="connsiteY2" fmla="*/ 0 h 686646"/>
              <a:gd name="connsiteX3" fmla="*/ 1534884 w 1534885"/>
              <a:gd name="connsiteY3" fmla="*/ 686646 h 686646"/>
              <a:gd name="connsiteX4" fmla="*/ 71844 w 1534885"/>
              <a:gd name="connsiteY4" fmla="*/ 686646 h 686646"/>
              <a:gd name="connsiteX5" fmla="*/ 593391 w 1534885"/>
              <a:gd name="connsiteY5" fmla="*/ 474133 h 686646"/>
              <a:gd name="connsiteX0" fmla="*/ 581346 w 1522840"/>
              <a:gd name="connsiteY0" fmla="*/ 474133 h 686646"/>
              <a:gd name="connsiteX1" fmla="*/ 1245131 w 1522840"/>
              <a:gd name="connsiteY1" fmla="*/ 596053 h 686646"/>
              <a:gd name="connsiteX2" fmla="*/ 1522840 w 1522840"/>
              <a:gd name="connsiteY2" fmla="*/ 0 h 686646"/>
              <a:gd name="connsiteX3" fmla="*/ 1522839 w 1522840"/>
              <a:gd name="connsiteY3" fmla="*/ 686646 h 686646"/>
              <a:gd name="connsiteX4" fmla="*/ 59799 w 1522840"/>
              <a:gd name="connsiteY4" fmla="*/ 686646 h 686646"/>
              <a:gd name="connsiteX5" fmla="*/ 581346 w 1522840"/>
              <a:gd name="connsiteY5" fmla="*/ 474133 h 686646"/>
              <a:gd name="connsiteX0" fmla="*/ 579186 w 1520680"/>
              <a:gd name="connsiteY0" fmla="*/ 474133 h 686646"/>
              <a:gd name="connsiteX1" fmla="*/ 1060091 w 1520680"/>
              <a:gd name="connsiteY1" fmla="*/ 501226 h 686646"/>
              <a:gd name="connsiteX2" fmla="*/ 1520680 w 1520680"/>
              <a:gd name="connsiteY2" fmla="*/ 0 h 686646"/>
              <a:gd name="connsiteX3" fmla="*/ 1520679 w 1520680"/>
              <a:gd name="connsiteY3" fmla="*/ 686646 h 686646"/>
              <a:gd name="connsiteX4" fmla="*/ 57639 w 1520680"/>
              <a:gd name="connsiteY4" fmla="*/ 686646 h 686646"/>
              <a:gd name="connsiteX5" fmla="*/ 579186 w 1520680"/>
              <a:gd name="connsiteY5" fmla="*/ 474133 h 686646"/>
              <a:gd name="connsiteX0" fmla="*/ 579186 w 1520680"/>
              <a:gd name="connsiteY0" fmla="*/ 474133 h 686646"/>
              <a:gd name="connsiteX1" fmla="*/ 1060091 w 1520680"/>
              <a:gd name="connsiteY1" fmla="*/ 501226 h 686646"/>
              <a:gd name="connsiteX2" fmla="*/ 1520680 w 1520680"/>
              <a:gd name="connsiteY2" fmla="*/ 0 h 686646"/>
              <a:gd name="connsiteX3" fmla="*/ 1520679 w 1520680"/>
              <a:gd name="connsiteY3" fmla="*/ 686646 h 686646"/>
              <a:gd name="connsiteX4" fmla="*/ 57639 w 1520680"/>
              <a:gd name="connsiteY4" fmla="*/ 686646 h 686646"/>
              <a:gd name="connsiteX5" fmla="*/ 579186 w 1520680"/>
              <a:gd name="connsiteY5" fmla="*/ 474133 h 686646"/>
              <a:gd name="connsiteX0" fmla="*/ 608364 w 1549858"/>
              <a:gd name="connsiteY0" fmla="*/ 474133 h 686646"/>
              <a:gd name="connsiteX1" fmla="*/ 1089269 w 1549858"/>
              <a:gd name="connsiteY1" fmla="*/ 501226 h 686646"/>
              <a:gd name="connsiteX2" fmla="*/ 1549858 w 1549858"/>
              <a:gd name="connsiteY2" fmla="*/ 0 h 686646"/>
              <a:gd name="connsiteX3" fmla="*/ 1549857 w 1549858"/>
              <a:gd name="connsiteY3" fmla="*/ 686646 h 686646"/>
              <a:gd name="connsiteX4" fmla="*/ 86817 w 1549858"/>
              <a:gd name="connsiteY4" fmla="*/ 686646 h 686646"/>
              <a:gd name="connsiteX5" fmla="*/ 608364 w 1549858"/>
              <a:gd name="connsiteY5" fmla="*/ 474133 h 686646"/>
              <a:gd name="connsiteX0" fmla="*/ 419654 w 1604988"/>
              <a:gd name="connsiteY0" fmla="*/ 460587 h 686646"/>
              <a:gd name="connsiteX1" fmla="*/ 1144399 w 1604988"/>
              <a:gd name="connsiteY1" fmla="*/ 501226 h 686646"/>
              <a:gd name="connsiteX2" fmla="*/ 1604988 w 1604988"/>
              <a:gd name="connsiteY2" fmla="*/ 0 h 686646"/>
              <a:gd name="connsiteX3" fmla="*/ 1604987 w 1604988"/>
              <a:gd name="connsiteY3" fmla="*/ 686646 h 686646"/>
              <a:gd name="connsiteX4" fmla="*/ 141947 w 1604988"/>
              <a:gd name="connsiteY4" fmla="*/ 686646 h 686646"/>
              <a:gd name="connsiteX5" fmla="*/ 419654 w 1604988"/>
              <a:gd name="connsiteY5" fmla="*/ 460587 h 686646"/>
              <a:gd name="connsiteX0" fmla="*/ 387742 w 1573076"/>
              <a:gd name="connsiteY0" fmla="*/ 460587 h 686646"/>
              <a:gd name="connsiteX1" fmla="*/ 1112487 w 1573076"/>
              <a:gd name="connsiteY1" fmla="*/ 501226 h 686646"/>
              <a:gd name="connsiteX2" fmla="*/ 1573076 w 1573076"/>
              <a:gd name="connsiteY2" fmla="*/ 0 h 686646"/>
              <a:gd name="connsiteX3" fmla="*/ 1573075 w 1573076"/>
              <a:gd name="connsiteY3" fmla="*/ 686646 h 686646"/>
              <a:gd name="connsiteX4" fmla="*/ 110035 w 1573076"/>
              <a:gd name="connsiteY4" fmla="*/ 686646 h 686646"/>
              <a:gd name="connsiteX5" fmla="*/ 387742 w 1573076"/>
              <a:gd name="connsiteY5" fmla="*/ 460587 h 686646"/>
              <a:gd name="connsiteX0" fmla="*/ 356289 w 1541623"/>
              <a:gd name="connsiteY0" fmla="*/ 460587 h 686646"/>
              <a:gd name="connsiteX1" fmla="*/ 871061 w 1541623"/>
              <a:gd name="connsiteY1" fmla="*/ 582506 h 686646"/>
              <a:gd name="connsiteX2" fmla="*/ 1541623 w 1541623"/>
              <a:gd name="connsiteY2" fmla="*/ 0 h 686646"/>
              <a:gd name="connsiteX3" fmla="*/ 1541622 w 1541623"/>
              <a:gd name="connsiteY3" fmla="*/ 686646 h 686646"/>
              <a:gd name="connsiteX4" fmla="*/ 78582 w 1541623"/>
              <a:gd name="connsiteY4" fmla="*/ 686646 h 686646"/>
              <a:gd name="connsiteX5" fmla="*/ 356289 w 1541623"/>
              <a:gd name="connsiteY5" fmla="*/ 460587 h 686646"/>
              <a:gd name="connsiteX0" fmla="*/ 356289 w 1541623"/>
              <a:gd name="connsiteY0" fmla="*/ 460587 h 686646"/>
              <a:gd name="connsiteX1" fmla="*/ 871061 w 1541623"/>
              <a:gd name="connsiteY1" fmla="*/ 582506 h 686646"/>
              <a:gd name="connsiteX2" fmla="*/ 1541623 w 1541623"/>
              <a:gd name="connsiteY2" fmla="*/ 0 h 686646"/>
              <a:gd name="connsiteX3" fmla="*/ 1541622 w 1541623"/>
              <a:gd name="connsiteY3" fmla="*/ 686646 h 686646"/>
              <a:gd name="connsiteX4" fmla="*/ 78582 w 1541623"/>
              <a:gd name="connsiteY4" fmla="*/ 686646 h 686646"/>
              <a:gd name="connsiteX5" fmla="*/ 356289 w 1541623"/>
              <a:gd name="connsiteY5" fmla="*/ 460587 h 686646"/>
              <a:gd name="connsiteX0" fmla="*/ 356289 w 1541623"/>
              <a:gd name="connsiteY0" fmla="*/ 460587 h 708969"/>
              <a:gd name="connsiteX1" fmla="*/ 871061 w 1541623"/>
              <a:gd name="connsiteY1" fmla="*/ 582506 h 708969"/>
              <a:gd name="connsiteX2" fmla="*/ 1541623 w 1541623"/>
              <a:gd name="connsiteY2" fmla="*/ 0 h 708969"/>
              <a:gd name="connsiteX3" fmla="*/ 1541622 w 1541623"/>
              <a:gd name="connsiteY3" fmla="*/ 686646 h 708969"/>
              <a:gd name="connsiteX4" fmla="*/ 78582 w 1541623"/>
              <a:gd name="connsiteY4" fmla="*/ 686646 h 708969"/>
              <a:gd name="connsiteX5" fmla="*/ 356289 w 1541623"/>
              <a:gd name="connsiteY5" fmla="*/ 460587 h 708969"/>
              <a:gd name="connsiteX0" fmla="*/ 357120 w 1542454"/>
              <a:gd name="connsiteY0" fmla="*/ 460587 h 686646"/>
              <a:gd name="connsiteX1" fmla="*/ 912532 w 1542454"/>
              <a:gd name="connsiteY1" fmla="*/ 447040 h 686646"/>
              <a:gd name="connsiteX2" fmla="*/ 1542454 w 1542454"/>
              <a:gd name="connsiteY2" fmla="*/ 0 h 686646"/>
              <a:gd name="connsiteX3" fmla="*/ 1542453 w 1542454"/>
              <a:gd name="connsiteY3" fmla="*/ 686646 h 686646"/>
              <a:gd name="connsiteX4" fmla="*/ 79413 w 1542454"/>
              <a:gd name="connsiteY4" fmla="*/ 686646 h 686646"/>
              <a:gd name="connsiteX5" fmla="*/ 357120 w 1542454"/>
              <a:gd name="connsiteY5" fmla="*/ 460587 h 686646"/>
              <a:gd name="connsiteX0" fmla="*/ 357120 w 1542454"/>
              <a:gd name="connsiteY0" fmla="*/ 460587 h 686646"/>
              <a:gd name="connsiteX1" fmla="*/ 912532 w 1542454"/>
              <a:gd name="connsiteY1" fmla="*/ 447040 h 686646"/>
              <a:gd name="connsiteX2" fmla="*/ 1542454 w 1542454"/>
              <a:gd name="connsiteY2" fmla="*/ 0 h 686646"/>
              <a:gd name="connsiteX3" fmla="*/ 1542453 w 1542454"/>
              <a:gd name="connsiteY3" fmla="*/ 686646 h 686646"/>
              <a:gd name="connsiteX4" fmla="*/ 79413 w 1542454"/>
              <a:gd name="connsiteY4" fmla="*/ 686646 h 686646"/>
              <a:gd name="connsiteX5" fmla="*/ 357120 w 1542454"/>
              <a:gd name="connsiteY5" fmla="*/ 460587 h 686646"/>
              <a:gd name="connsiteX0" fmla="*/ 278549 w 1463883"/>
              <a:gd name="connsiteY0" fmla="*/ 460587 h 686646"/>
              <a:gd name="connsiteX1" fmla="*/ 833961 w 1463883"/>
              <a:gd name="connsiteY1" fmla="*/ 447040 h 686646"/>
              <a:gd name="connsiteX2" fmla="*/ 1463883 w 1463883"/>
              <a:gd name="connsiteY2" fmla="*/ 0 h 686646"/>
              <a:gd name="connsiteX3" fmla="*/ 1463882 w 1463883"/>
              <a:gd name="connsiteY3" fmla="*/ 686646 h 686646"/>
              <a:gd name="connsiteX4" fmla="*/ 842 w 1463883"/>
              <a:gd name="connsiteY4" fmla="*/ 686646 h 686646"/>
              <a:gd name="connsiteX5" fmla="*/ 278549 w 1463883"/>
              <a:gd name="connsiteY5" fmla="*/ 460587 h 686646"/>
              <a:gd name="connsiteX0" fmla="*/ 278814 w 1464148"/>
              <a:gd name="connsiteY0" fmla="*/ 460587 h 686646"/>
              <a:gd name="connsiteX1" fmla="*/ 834226 w 1464148"/>
              <a:gd name="connsiteY1" fmla="*/ 447040 h 686646"/>
              <a:gd name="connsiteX2" fmla="*/ 1464148 w 1464148"/>
              <a:gd name="connsiteY2" fmla="*/ 0 h 686646"/>
              <a:gd name="connsiteX3" fmla="*/ 1464147 w 1464148"/>
              <a:gd name="connsiteY3" fmla="*/ 686646 h 686646"/>
              <a:gd name="connsiteX4" fmla="*/ 1107 w 1464148"/>
              <a:gd name="connsiteY4" fmla="*/ 686646 h 686646"/>
              <a:gd name="connsiteX5" fmla="*/ 278814 w 1464148"/>
              <a:gd name="connsiteY5" fmla="*/ 460587 h 686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4148" h="686646">
                <a:moveTo>
                  <a:pt x="278814" y="460587"/>
                </a:moveTo>
                <a:cubicBezTo>
                  <a:pt x="458307" y="495159"/>
                  <a:pt x="583612" y="796996"/>
                  <a:pt x="834226" y="447040"/>
                </a:cubicBezTo>
                <a:cubicBezTo>
                  <a:pt x="1084840" y="97084"/>
                  <a:pt x="1199987" y="18063"/>
                  <a:pt x="1464148" y="0"/>
                </a:cubicBezTo>
                <a:cubicBezTo>
                  <a:pt x="1464148" y="228882"/>
                  <a:pt x="1464147" y="457764"/>
                  <a:pt x="1464147" y="686646"/>
                </a:cubicBezTo>
                <a:lnTo>
                  <a:pt x="1107" y="686646"/>
                </a:lnTo>
                <a:cubicBezTo>
                  <a:pt x="-12439" y="516889"/>
                  <a:pt x="99321" y="426015"/>
                  <a:pt x="278814" y="460587"/>
                </a:cubicBezTo>
                <a:close/>
              </a:path>
            </a:pathLst>
          </a:custGeom>
          <a:gradFill>
            <a:gsLst>
              <a:gs pos="0">
                <a:srgbClr val="F7941D"/>
              </a:gs>
              <a:gs pos="100000">
                <a:srgbClr val="F2494D"/>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p:cNvPicPr>
            <a:picLocks noChangeAspect="1"/>
          </p:cNvPicPr>
          <p:nvPr/>
        </p:nvPicPr>
        <p:blipFill>
          <a:blip r:embed="rId8"/>
          <a:stretch>
            <a:fillRect/>
          </a:stretch>
        </p:blipFill>
        <p:spPr>
          <a:xfrm>
            <a:off x="5723141" y="1009906"/>
            <a:ext cx="237397" cy="237397"/>
          </a:xfrm>
          <a:prstGeom prst="rect">
            <a:avLst/>
          </a:prstGeom>
        </p:spPr>
      </p:pic>
      <p:pic>
        <p:nvPicPr>
          <p:cNvPr id="17" name="Picture 16"/>
          <p:cNvPicPr>
            <a:picLocks noChangeAspect="1"/>
          </p:cNvPicPr>
          <p:nvPr/>
        </p:nvPicPr>
        <p:blipFill>
          <a:blip r:embed="rId8"/>
          <a:stretch>
            <a:fillRect/>
          </a:stretch>
        </p:blipFill>
        <p:spPr>
          <a:xfrm>
            <a:off x="6071963" y="1189399"/>
            <a:ext cx="132412" cy="132412"/>
          </a:xfrm>
          <a:prstGeom prst="rect">
            <a:avLst/>
          </a:prstGeom>
        </p:spPr>
      </p:pic>
      <p:pic>
        <p:nvPicPr>
          <p:cNvPr id="18" name="Picture 17"/>
          <p:cNvPicPr>
            <a:picLocks noChangeAspect="1"/>
          </p:cNvPicPr>
          <p:nvPr/>
        </p:nvPicPr>
        <p:blipFill>
          <a:blip r:embed="rId8"/>
          <a:stretch>
            <a:fillRect/>
          </a:stretch>
        </p:blipFill>
        <p:spPr>
          <a:xfrm>
            <a:off x="5865374" y="1335027"/>
            <a:ext cx="132412" cy="132412"/>
          </a:xfrm>
          <a:prstGeom prst="rect">
            <a:avLst/>
          </a:prstGeom>
        </p:spPr>
      </p:pic>
      <p:pic>
        <p:nvPicPr>
          <p:cNvPr id="19" name="Picture 18"/>
          <p:cNvPicPr>
            <a:picLocks noChangeAspect="1"/>
          </p:cNvPicPr>
          <p:nvPr/>
        </p:nvPicPr>
        <p:blipFill>
          <a:blip r:embed="rId8"/>
          <a:stretch>
            <a:fillRect/>
          </a:stretch>
        </p:blipFill>
        <p:spPr>
          <a:xfrm>
            <a:off x="5687620" y="1258876"/>
            <a:ext cx="74744" cy="74744"/>
          </a:xfrm>
          <a:prstGeom prst="rect">
            <a:avLst/>
          </a:prstGeom>
        </p:spPr>
      </p:pic>
      <p:pic>
        <p:nvPicPr>
          <p:cNvPr id="20" name="Picture 19"/>
          <p:cNvPicPr>
            <a:picLocks noChangeAspect="1"/>
          </p:cNvPicPr>
          <p:nvPr/>
        </p:nvPicPr>
        <p:blipFill>
          <a:blip r:embed="rId8"/>
          <a:stretch>
            <a:fillRect/>
          </a:stretch>
        </p:blipFill>
        <p:spPr>
          <a:xfrm>
            <a:off x="6017864" y="1020170"/>
            <a:ext cx="74744" cy="74744"/>
          </a:xfrm>
          <a:prstGeom prst="rect">
            <a:avLst/>
          </a:prstGeom>
        </p:spPr>
      </p:pic>
    </p:spTree>
    <p:extLst>
      <p:ext uri="{BB962C8B-B14F-4D97-AF65-F5344CB8AC3E}">
        <p14:creationId xmlns:p14="http://schemas.microsoft.com/office/powerpoint/2010/main" val="118822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50000" decel="50000" autoRev="1" fill="hold" nodeType="withEffect">
                                  <p:stCondLst>
                                    <p:cond delay="0"/>
                                  </p:stCondLst>
                                  <p:childTnLst>
                                    <p:animMotion origin="layout" path="M 3.33333E-6 2.46914E-6 L -0.05504 0.00031 " pathEditMode="relative" rAng="0" ptsTypes="AA">
                                      <p:cBhvr>
                                        <p:cTn id="6" dur="5000" fill="hold"/>
                                        <p:tgtEl>
                                          <p:spTgt spid="2"/>
                                        </p:tgtEl>
                                        <p:attrNameLst>
                                          <p:attrName>ppt_x</p:attrName>
                                          <p:attrName>ppt_y</p:attrName>
                                        </p:attrNameLst>
                                      </p:cBhvr>
                                      <p:rCtr x="-2760" y="0"/>
                                    </p:animMotion>
                                  </p:childTnLst>
                                </p:cTn>
                              </p:par>
                              <p:par>
                                <p:cTn id="7" presetID="42" presetClass="path" presetSubtype="0" repeatCount="indefinite" accel="49600" decel="49600" autoRev="1" fill="hold" nodeType="withEffect">
                                  <p:stCondLst>
                                    <p:cond delay="0"/>
                                  </p:stCondLst>
                                  <p:childTnLst>
                                    <p:animMotion origin="layout" path="M 4.16667E-6 -2.34568E-6 L 0.00729 0.00031 " pathEditMode="relative" rAng="0" ptsTypes="AA">
                                      <p:cBhvr>
                                        <p:cTn id="8" dur="5000" fill="hold"/>
                                        <p:tgtEl>
                                          <p:spTgt spid="3"/>
                                        </p:tgtEl>
                                        <p:attrNameLst>
                                          <p:attrName>ppt_x</p:attrName>
                                          <p:attrName>ppt_y</p:attrName>
                                        </p:attrNameLst>
                                      </p:cBhvr>
                                      <p:rCtr x="365" y="0"/>
                                    </p:animMotion>
                                  </p:childTnLst>
                                </p:cTn>
                              </p:par>
                              <p:par>
                                <p:cTn id="9" presetID="42" presetClass="path" presetSubtype="0" repeatCount="indefinite" accel="50000" decel="50000" autoRev="1" fill="hold" nodeType="withEffect">
                                  <p:stCondLst>
                                    <p:cond delay="0"/>
                                  </p:stCondLst>
                                  <p:childTnLst>
                                    <p:animMotion origin="layout" path="M 1.38889E-6 -8.64198E-7 L 0.00833 0.00154 " pathEditMode="relative" rAng="0" ptsTypes="AA">
                                      <p:cBhvr>
                                        <p:cTn id="10" dur="5000" fill="hold"/>
                                        <p:tgtEl>
                                          <p:spTgt spid="5"/>
                                        </p:tgtEl>
                                        <p:attrNameLst>
                                          <p:attrName>ppt_x</p:attrName>
                                          <p:attrName>ppt_y</p:attrName>
                                        </p:attrNameLst>
                                      </p:cBhvr>
                                      <p:rCtr x="417" y="62"/>
                                    </p:animMotion>
                                  </p:childTnLst>
                                </p:cTn>
                              </p:par>
                              <p:par>
                                <p:cTn id="11" presetID="0" presetClass="path" presetSubtype="0" repeatCount="indefinite" autoRev="1" fill="hold" nodeType="withEffect">
                                  <p:stCondLst>
                                    <p:cond delay="0"/>
                                  </p:stCondLst>
                                  <p:childTnLst>
                                    <p:animMotion origin="layout" path="M -3.61111E-6 -1.60494E-6 L -3.61111E-6 0.00031 C -0.00104 -0.00031 -0.00191 -0.00031 -0.00295 -0.00123 C -0.00329 -0.00154 -0.00347 -0.00339 -0.00382 -0.00339 C -0.00486 -0.00339 -0.00573 -0.00278 -0.00677 -0.00247 C -0.00729 -0.00062 -0.00781 0.00154 -0.0085 0.00247 L -0.01041 0.00556 C -0.01111 0.00463 -0.01232 0.00401 -0.01302 0.00247 C -0.01371 0.00093 -0.01389 0.00062 -0.01406 -0.00123 L -0.01406 0.00124 L -0.01406 0.00154 " pathEditMode="relative" rAng="0" ptsTypes="AAAAAAAAAAA">
                                      <p:cBhvr>
                                        <p:cTn id="12" dur="5000" fill="hold"/>
                                        <p:tgtEl>
                                          <p:spTgt spid="6"/>
                                        </p:tgtEl>
                                        <p:attrNameLst>
                                          <p:attrName>ppt_x</p:attrName>
                                          <p:attrName>ppt_y</p:attrName>
                                        </p:attrNameLst>
                                      </p:cBhvr>
                                      <p:rCtr x="-712" y="93"/>
                                    </p:animMotion>
                                  </p:childTnLst>
                                </p:cTn>
                              </p:par>
                              <p:par>
                                <p:cTn id="13" presetID="63" presetClass="path" presetSubtype="0" repeatCount="indefinite" accel="50000" decel="50000" autoRev="1" fill="hold" nodeType="withEffect">
                                  <p:stCondLst>
                                    <p:cond delay="0"/>
                                  </p:stCondLst>
                                  <p:childTnLst>
                                    <p:animMotion origin="layout" path="M 3.05556E-6 1.23457E-7 L 0.03958 0.00154 " pathEditMode="relative" rAng="0" ptsTypes="AA">
                                      <p:cBhvr>
                                        <p:cTn id="14" dur="5000" fill="hold"/>
                                        <p:tgtEl>
                                          <p:spTgt spid="9"/>
                                        </p:tgtEl>
                                        <p:attrNameLst>
                                          <p:attrName>ppt_x</p:attrName>
                                          <p:attrName>ppt_y</p:attrName>
                                        </p:attrNameLst>
                                      </p:cBhvr>
                                      <p:rCtr x="1979" y="62"/>
                                    </p:animMotion>
                                  </p:childTnLst>
                                </p:cTn>
                              </p:par>
                              <p:par>
                                <p:cTn id="15" presetID="49" presetClass="entr" presetSubtype="0" repeatCount="indefinite" decel="100000" fill="remove"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0" fill="hold"/>
                                        <p:tgtEl>
                                          <p:spTgt spid="15"/>
                                        </p:tgtEl>
                                        <p:attrNameLst>
                                          <p:attrName>ppt_w</p:attrName>
                                        </p:attrNameLst>
                                      </p:cBhvr>
                                      <p:tavLst>
                                        <p:tav tm="0">
                                          <p:val>
                                            <p:fltVal val="0"/>
                                          </p:val>
                                        </p:tav>
                                        <p:tav tm="100000">
                                          <p:val>
                                            <p:strVal val="#ppt_w"/>
                                          </p:val>
                                        </p:tav>
                                      </p:tavLst>
                                    </p:anim>
                                    <p:anim calcmode="lin" valueType="num">
                                      <p:cBhvr>
                                        <p:cTn id="18" dur="5000" fill="hold"/>
                                        <p:tgtEl>
                                          <p:spTgt spid="15"/>
                                        </p:tgtEl>
                                        <p:attrNameLst>
                                          <p:attrName>ppt_h</p:attrName>
                                        </p:attrNameLst>
                                      </p:cBhvr>
                                      <p:tavLst>
                                        <p:tav tm="0">
                                          <p:val>
                                            <p:fltVal val="0"/>
                                          </p:val>
                                        </p:tav>
                                        <p:tav tm="100000">
                                          <p:val>
                                            <p:strVal val="#ppt_h"/>
                                          </p:val>
                                        </p:tav>
                                      </p:tavLst>
                                    </p:anim>
                                    <p:anim calcmode="lin" valueType="num">
                                      <p:cBhvr>
                                        <p:cTn id="19" dur="5000" fill="hold"/>
                                        <p:tgtEl>
                                          <p:spTgt spid="15"/>
                                        </p:tgtEl>
                                        <p:attrNameLst>
                                          <p:attrName>style.rotation</p:attrName>
                                        </p:attrNameLst>
                                      </p:cBhvr>
                                      <p:tavLst>
                                        <p:tav tm="0">
                                          <p:val>
                                            <p:fltVal val="360"/>
                                          </p:val>
                                        </p:tav>
                                        <p:tav tm="100000">
                                          <p:val>
                                            <p:fltVal val="0"/>
                                          </p:val>
                                        </p:tav>
                                      </p:tavLst>
                                    </p:anim>
                                    <p:animEffect transition="in" filter="fade">
                                      <p:cBhvr>
                                        <p:cTn id="20" dur="5000"/>
                                        <p:tgtEl>
                                          <p:spTgt spid="15"/>
                                        </p:tgtEl>
                                      </p:cBhvr>
                                    </p:animEffect>
                                  </p:childTnLst>
                                </p:cTn>
                              </p:par>
                              <p:par>
                                <p:cTn id="21" presetID="49" presetClass="entr" presetSubtype="0" repeatCount="indefinite" decel="100000" fill="remove" nodeType="with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p:cTn id="23" dur="5000" fill="hold"/>
                                        <p:tgtEl>
                                          <p:spTgt spid="17"/>
                                        </p:tgtEl>
                                        <p:attrNameLst>
                                          <p:attrName>ppt_w</p:attrName>
                                        </p:attrNameLst>
                                      </p:cBhvr>
                                      <p:tavLst>
                                        <p:tav tm="0">
                                          <p:val>
                                            <p:fltVal val="0"/>
                                          </p:val>
                                        </p:tav>
                                        <p:tav tm="100000">
                                          <p:val>
                                            <p:strVal val="#ppt_w"/>
                                          </p:val>
                                        </p:tav>
                                      </p:tavLst>
                                    </p:anim>
                                    <p:anim calcmode="lin" valueType="num">
                                      <p:cBhvr>
                                        <p:cTn id="24" dur="5000" fill="hold"/>
                                        <p:tgtEl>
                                          <p:spTgt spid="17"/>
                                        </p:tgtEl>
                                        <p:attrNameLst>
                                          <p:attrName>ppt_h</p:attrName>
                                        </p:attrNameLst>
                                      </p:cBhvr>
                                      <p:tavLst>
                                        <p:tav tm="0">
                                          <p:val>
                                            <p:fltVal val="0"/>
                                          </p:val>
                                        </p:tav>
                                        <p:tav tm="100000">
                                          <p:val>
                                            <p:strVal val="#ppt_h"/>
                                          </p:val>
                                        </p:tav>
                                      </p:tavLst>
                                    </p:anim>
                                    <p:anim calcmode="lin" valueType="num">
                                      <p:cBhvr>
                                        <p:cTn id="25" dur="5000" fill="hold"/>
                                        <p:tgtEl>
                                          <p:spTgt spid="17"/>
                                        </p:tgtEl>
                                        <p:attrNameLst>
                                          <p:attrName>style.rotation</p:attrName>
                                        </p:attrNameLst>
                                      </p:cBhvr>
                                      <p:tavLst>
                                        <p:tav tm="0">
                                          <p:val>
                                            <p:fltVal val="360"/>
                                          </p:val>
                                        </p:tav>
                                        <p:tav tm="100000">
                                          <p:val>
                                            <p:fltVal val="0"/>
                                          </p:val>
                                        </p:tav>
                                      </p:tavLst>
                                    </p:anim>
                                    <p:animEffect transition="in" filter="fade">
                                      <p:cBhvr>
                                        <p:cTn id="26" dur="5000"/>
                                        <p:tgtEl>
                                          <p:spTgt spid="17"/>
                                        </p:tgtEl>
                                      </p:cBhvr>
                                    </p:animEffect>
                                  </p:childTnLst>
                                </p:cTn>
                              </p:par>
                              <p:par>
                                <p:cTn id="27" presetID="49" presetClass="entr" presetSubtype="0" repeatCount="indefinite" decel="100000" fill="remove" nodeType="with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p:cTn id="29" dur="5000" fill="hold"/>
                                        <p:tgtEl>
                                          <p:spTgt spid="18"/>
                                        </p:tgtEl>
                                        <p:attrNameLst>
                                          <p:attrName>ppt_w</p:attrName>
                                        </p:attrNameLst>
                                      </p:cBhvr>
                                      <p:tavLst>
                                        <p:tav tm="0">
                                          <p:val>
                                            <p:fltVal val="0"/>
                                          </p:val>
                                        </p:tav>
                                        <p:tav tm="100000">
                                          <p:val>
                                            <p:strVal val="#ppt_w"/>
                                          </p:val>
                                        </p:tav>
                                      </p:tavLst>
                                    </p:anim>
                                    <p:anim calcmode="lin" valueType="num">
                                      <p:cBhvr>
                                        <p:cTn id="30" dur="5000" fill="hold"/>
                                        <p:tgtEl>
                                          <p:spTgt spid="18"/>
                                        </p:tgtEl>
                                        <p:attrNameLst>
                                          <p:attrName>ppt_h</p:attrName>
                                        </p:attrNameLst>
                                      </p:cBhvr>
                                      <p:tavLst>
                                        <p:tav tm="0">
                                          <p:val>
                                            <p:fltVal val="0"/>
                                          </p:val>
                                        </p:tav>
                                        <p:tav tm="100000">
                                          <p:val>
                                            <p:strVal val="#ppt_h"/>
                                          </p:val>
                                        </p:tav>
                                      </p:tavLst>
                                    </p:anim>
                                    <p:anim calcmode="lin" valueType="num">
                                      <p:cBhvr>
                                        <p:cTn id="31" dur="5000" fill="hold"/>
                                        <p:tgtEl>
                                          <p:spTgt spid="18"/>
                                        </p:tgtEl>
                                        <p:attrNameLst>
                                          <p:attrName>style.rotation</p:attrName>
                                        </p:attrNameLst>
                                      </p:cBhvr>
                                      <p:tavLst>
                                        <p:tav tm="0">
                                          <p:val>
                                            <p:fltVal val="360"/>
                                          </p:val>
                                        </p:tav>
                                        <p:tav tm="100000">
                                          <p:val>
                                            <p:fltVal val="0"/>
                                          </p:val>
                                        </p:tav>
                                      </p:tavLst>
                                    </p:anim>
                                    <p:animEffect transition="in" filter="fade">
                                      <p:cBhvr>
                                        <p:cTn id="32" dur="5000"/>
                                        <p:tgtEl>
                                          <p:spTgt spid="18"/>
                                        </p:tgtEl>
                                      </p:cBhvr>
                                    </p:animEffect>
                                  </p:childTnLst>
                                </p:cTn>
                              </p:par>
                              <p:par>
                                <p:cTn id="33" presetID="49" presetClass="entr" presetSubtype="0" repeatCount="indefinite" decel="100000" fill="remove"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p:cTn id="35" dur="5000" fill="hold"/>
                                        <p:tgtEl>
                                          <p:spTgt spid="19"/>
                                        </p:tgtEl>
                                        <p:attrNameLst>
                                          <p:attrName>ppt_w</p:attrName>
                                        </p:attrNameLst>
                                      </p:cBhvr>
                                      <p:tavLst>
                                        <p:tav tm="0">
                                          <p:val>
                                            <p:fltVal val="0"/>
                                          </p:val>
                                        </p:tav>
                                        <p:tav tm="100000">
                                          <p:val>
                                            <p:strVal val="#ppt_w"/>
                                          </p:val>
                                        </p:tav>
                                      </p:tavLst>
                                    </p:anim>
                                    <p:anim calcmode="lin" valueType="num">
                                      <p:cBhvr>
                                        <p:cTn id="36" dur="5000" fill="hold"/>
                                        <p:tgtEl>
                                          <p:spTgt spid="19"/>
                                        </p:tgtEl>
                                        <p:attrNameLst>
                                          <p:attrName>ppt_h</p:attrName>
                                        </p:attrNameLst>
                                      </p:cBhvr>
                                      <p:tavLst>
                                        <p:tav tm="0">
                                          <p:val>
                                            <p:fltVal val="0"/>
                                          </p:val>
                                        </p:tav>
                                        <p:tav tm="100000">
                                          <p:val>
                                            <p:strVal val="#ppt_h"/>
                                          </p:val>
                                        </p:tav>
                                      </p:tavLst>
                                    </p:anim>
                                    <p:anim calcmode="lin" valueType="num">
                                      <p:cBhvr>
                                        <p:cTn id="37" dur="5000" fill="hold"/>
                                        <p:tgtEl>
                                          <p:spTgt spid="19"/>
                                        </p:tgtEl>
                                        <p:attrNameLst>
                                          <p:attrName>style.rotation</p:attrName>
                                        </p:attrNameLst>
                                      </p:cBhvr>
                                      <p:tavLst>
                                        <p:tav tm="0">
                                          <p:val>
                                            <p:fltVal val="360"/>
                                          </p:val>
                                        </p:tav>
                                        <p:tav tm="100000">
                                          <p:val>
                                            <p:fltVal val="0"/>
                                          </p:val>
                                        </p:tav>
                                      </p:tavLst>
                                    </p:anim>
                                    <p:animEffect transition="in" filter="fade">
                                      <p:cBhvr>
                                        <p:cTn id="38" dur="5000"/>
                                        <p:tgtEl>
                                          <p:spTgt spid="19"/>
                                        </p:tgtEl>
                                      </p:cBhvr>
                                    </p:animEffect>
                                  </p:childTnLst>
                                </p:cTn>
                              </p:par>
                              <p:par>
                                <p:cTn id="39" presetID="49" presetClass="entr" presetSubtype="0" repeatCount="indefinite" decel="100000" fill="remove" nodeType="with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p:cTn id="41" dur="5000" fill="hold"/>
                                        <p:tgtEl>
                                          <p:spTgt spid="20"/>
                                        </p:tgtEl>
                                        <p:attrNameLst>
                                          <p:attrName>ppt_w</p:attrName>
                                        </p:attrNameLst>
                                      </p:cBhvr>
                                      <p:tavLst>
                                        <p:tav tm="0">
                                          <p:val>
                                            <p:fltVal val="0"/>
                                          </p:val>
                                        </p:tav>
                                        <p:tav tm="100000">
                                          <p:val>
                                            <p:strVal val="#ppt_w"/>
                                          </p:val>
                                        </p:tav>
                                      </p:tavLst>
                                    </p:anim>
                                    <p:anim calcmode="lin" valueType="num">
                                      <p:cBhvr>
                                        <p:cTn id="42" dur="5000" fill="hold"/>
                                        <p:tgtEl>
                                          <p:spTgt spid="20"/>
                                        </p:tgtEl>
                                        <p:attrNameLst>
                                          <p:attrName>ppt_h</p:attrName>
                                        </p:attrNameLst>
                                      </p:cBhvr>
                                      <p:tavLst>
                                        <p:tav tm="0">
                                          <p:val>
                                            <p:fltVal val="0"/>
                                          </p:val>
                                        </p:tav>
                                        <p:tav tm="100000">
                                          <p:val>
                                            <p:strVal val="#ppt_h"/>
                                          </p:val>
                                        </p:tav>
                                      </p:tavLst>
                                    </p:anim>
                                    <p:anim calcmode="lin" valueType="num">
                                      <p:cBhvr>
                                        <p:cTn id="43" dur="5000" fill="hold"/>
                                        <p:tgtEl>
                                          <p:spTgt spid="20"/>
                                        </p:tgtEl>
                                        <p:attrNameLst>
                                          <p:attrName>style.rotation</p:attrName>
                                        </p:attrNameLst>
                                      </p:cBhvr>
                                      <p:tavLst>
                                        <p:tav tm="0">
                                          <p:val>
                                            <p:fltVal val="360"/>
                                          </p:val>
                                        </p:tav>
                                        <p:tav tm="100000">
                                          <p:val>
                                            <p:fltVal val="0"/>
                                          </p:val>
                                        </p:tav>
                                      </p:tavLst>
                                    </p:anim>
                                    <p:animEffect transition="in" filter="fade">
                                      <p:cBhvr>
                                        <p:cTn id="44" dur="5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Custom Layout">
    <p:bg>
      <p:bgPr>
        <a:gradFill flip="none" rotWithShape="1">
          <a:gsLst>
            <a:gs pos="100000">
              <a:schemeClr val="bg1">
                <a:lumMod val="95000"/>
              </a:schemeClr>
            </a:gs>
            <a:gs pos="0">
              <a:schemeClr val="bg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376" y="1704106"/>
            <a:ext cx="7467424" cy="461665"/>
          </a:xfrm>
          <a:prstGeom prst="rect">
            <a:avLst/>
          </a:prstGeom>
        </p:spPr>
        <p:txBody>
          <a:bodyPr/>
          <a:lstStyle>
            <a:lvl1pPr algn="ctr">
              <a:defRPr sz="2400" b="1">
                <a:solidFill>
                  <a:schemeClr val="tx1">
                    <a:lumMod val="95000"/>
                    <a:lumOff val="5000"/>
                  </a:schemeClr>
                </a:solidFill>
              </a:defRPr>
            </a:lvl1pPr>
          </a:lstStyle>
          <a:p>
            <a:r>
              <a:rPr lang="en-US" dirty="0"/>
              <a:t>Thank you</a:t>
            </a:r>
            <a:endParaRPr lang="en-IN" dirty="0"/>
          </a:p>
        </p:txBody>
      </p:sp>
      <p:sp>
        <p:nvSpPr>
          <p:cNvPr id="9" name="Footer Placeholder 2"/>
          <p:cNvSpPr txBox="1">
            <a:spLocks/>
          </p:cNvSpPr>
          <p:nvPr userDrawn="1"/>
        </p:nvSpPr>
        <p:spPr>
          <a:xfrm>
            <a:off x="2951820" y="3210161"/>
            <a:ext cx="3240360" cy="273844"/>
          </a:xfrm>
          <a:prstGeom prst="rect">
            <a:avLst/>
          </a:prstGeom>
        </p:spPr>
        <p:txBody>
          <a:bodyPr vert="horz" lIns="91440" tIns="45720" rIns="91440" bIns="45720" rtlCol="0" anchor="ctr"/>
          <a:lstStyle>
            <a:defPPr>
              <a:defRPr lang="en-US"/>
            </a:defPPr>
            <a:lvl1pPr marL="0" algn="ctr" defTabSz="914400" rtl="0" eaLnBrk="1" latinLnBrk="0" hangingPunct="1">
              <a:defRPr sz="1200" b="1" kern="1200">
                <a:solidFill>
                  <a:schemeClr val="tx1">
                    <a:lumMod val="65000"/>
                    <a:lumOff val="3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sz="1400" b="0" dirty="0">
                <a:solidFill>
                  <a:schemeClr val="tx1"/>
                </a:solidFill>
              </a:rPr>
              <a:t>www.saksoft.com  | info@saksoft.com</a:t>
            </a:r>
          </a:p>
        </p:txBody>
      </p:sp>
      <p:pic>
        <p:nvPicPr>
          <p:cNvPr id="2050" name="Picture 2" descr="D:\Projects\Saranraj\Project\Marketing Kit\Saksoft\Corporate-Presentation-Template New Theme\top-border.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2381"/>
            <a:ext cx="9144000" cy="128588"/>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txBox="1">
            <a:spLocks/>
          </p:cNvSpPr>
          <p:nvPr userDrawn="1"/>
        </p:nvSpPr>
        <p:spPr>
          <a:xfrm>
            <a:off x="838288" y="2188078"/>
            <a:ext cx="7467424" cy="307777"/>
          </a:xfrm>
          <a:prstGeom prst="rect">
            <a:avLst/>
          </a:prstGeom>
        </p:spPr>
        <p:txBody>
          <a:bodyPr vert="horz" wrap="square" lIns="91440" tIns="45720" rIns="91440" bIns="45720" rtlCol="0" anchor="ctr">
            <a:spAutoFit/>
          </a:bodyPr>
          <a:lstStyle>
            <a:lvl1pPr algn="ctr" defTabSz="914400" rtl="0" eaLnBrk="1" latinLnBrk="0" hangingPunct="1">
              <a:spcBef>
                <a:spcPct val="0"/>
              </a:spcBef>
              <a:buNone/>
              <a:defRPr sz="2400" b="1" kern="1200">
                <a:solidFill>
                  <a:schemeClr val="tx1">
                    <a:lumMod val="95000"/>
                    <a:lumOff val="5000"/>
                  </a:schemeClr>
                </a:solidFill>
                <a:latin typeface="+mj-lt"/>
                <a:ea typeface="+mj-ea"/>
                <a:cs typeface="+mj-cs"/>
              </a:defRPr>
            </a:lvl1pPr>
          </a:lstStyle>
          <a:p>
            <a:r>
              <a:rPr lang="en-US" sz="1400" b="0" dirty="0"/>
              <a:t>For further details, please contact us</a:t>
            </a:r>
            <a:endParaRPr lang="en-IN" sz="1400" b="0" dirty="0"/>
          </a:p>
        </p:txBody>
      </p:sp>
      <p:cxnSp>
        <p:nvCxnSpPr>
          <p:cNvPr id="11" name="Straight Connector 10"/>
          <p:cNvCxnSpPr/>
          <p:nvPr userDrawn="1"/>
        </p:nvCxnSpPr>
        <p:spPr>
          <a:xfrm flipV="1">
            <a:off x="4189436" y="2105025"/>
            <a:ext cx="765131" cy="3038"/>
          </a:xfrm>
          <a:prstGeom prst="line">
            <a:avLst/>
          </a:prstGeom>
          <a:ln w="57150">
            <a:solidFill>
              <a:srgbClr val="FF8F1F"/>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378359" y="4886325"/>
            <a:ext cx="8350429" cy="0"/>
          </a:xfrm>
          <a:prstGeom prst="line">
            <a:avLst/>
          </a:prstGeom>
          <a:ln w="9525">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5" name="Group 4"/>
          <p:cNvGrpSpPr/>
          <p:nvPr userDrawn="1"/>
        </p:nvGrpSpPr>
        <p:grpSpPr>
          <a:xfrm>
            <a:off x="4228929" y="4788160"/>
            <a:ext cx="686145" cy="180752"/>
            <a:chOff x="4189435" y="6313010"/>
            <a:chExt cx="686145" cy="241002"/>
          </a:xfrm>
        </p:grpSpPr>
        <p:sp>
          <p:nvSpPr>
            <p:cNvPr id="3" name="Rectangle 2"/>
            <p:cNvSpPr/>
            <p:nvPr userDrawn="1"/>
          </p:nvSpPr>
          <p:spPr>
            <a:xfrm>
              <a:off x="4189435" y="6313010"/>
              <a:ext cx="686145" cy="241002"/>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p:cNvGrpSpPr/>
            <p:nvPr userDrawn="1"/>
          </p:nvGrpSpPr>
          <p:grpSpPr>
            <a:xfrm>
              <a:off x="4334997" y="6387791"/>
              <a:ext cx="395020" cy="121920"/>
              <a:chOff x="4328770" y="6420255"/>
              <a:chExt cx="395020" cy="121920"/>
            </a:xfrm>
          </p:grpSpPr>
          <p:sp>
            <p:nvSpPr>
              <p:cNvPr id="12" name="Oval 11"/>
              <p:cNvSpPr/>
              <p:nvPr userDrawn="1"/>
            </p:nvSpPr>
            <p:spPr>
              <a:xfrm>
                <a:off x="4328770" y="6420255"/>
                <a:ext cx="91440" cy="121920"/>
              </a:xfrm>
              <a:prstGeom prst="ellipse">
                <a:avLst/>
              </a:prstGeom>
              <a:solidFill>
                <a:srgbClr val="609B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p:cNvSpPr/>
              <p:nvPr userDrawn="1"/>
            </p:nvSpPr>
            <p:spPr>
              <a:xfrm>
                <a:off x="4480560" y="6420255"/>
                <a:ext cx="91440" cy="121920"/>
              </a:xfrm>
              <a:prstGeom prst="ellipse">
                <a:avLst/>
              </a:prstGeom>
              <a:solidFill>
                <a:srgbClr val="F9A2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userDrawn="1"/>
            </p:nvSpPr>
            <p:spPr>
              <a:xfrm>
                <a:off x="4632350" y="6420255"/>
                <a:ext cx="91440" cy="121920"/>
              </a:xfrm>
              <a:prstGeom prst="ellipse">
                <a:avLst/>
              </a:prstGeom>
              <a:solidFill>
                <a:srgbClr val="1A6A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15" name="Oval 14"/>
          <p:cNvSpPr/>
          <p:nvPr userDrawn="1"/>
        </p:nvSpPr>
        <p:spPr>
          <a:xfrm>
            <a:off x="8715096" y="4843024"/>
            <a:ext cx="87549" cy="91440"/>
          </a:xfrm>
          <a:prstGeom prst="ellipse">
            <a:avLst/>
          </a:prstGeom>
          <a:solidFill>
            <a:srgbClr val="1A6A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p:cNvSpPr/>
          <p:nvPr userDrawn="1"/>
        </p:nvSpPr>
        <p:spPr>
          <a:xfrm>
            <a:off x="315214" y="4841198"/>
            <a:ext cx="87549" cy="91440"/>
          </a:xfrm>
          <a:prstGeom prst="ellipse">
            <a:avLst/>
          </a:prstGeom>
          <a:solidFill>
            <a:srgbClr val="1A6A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8" name="Picture 4"/>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525175" y="2545493"/>
            <a:ext cx="2093651" cy="709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80584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push/>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205978"/>
            <a:ext cx="8229600" cy="85725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13"/>
          <p:cNvSpPr txBox="1">
            <a:spLocks noGrp="1"/>
          </p:cNvSpPr>
          <p:nvPr>
            <p:ph type="body" idx="1"/>
          </p:nvPr>
        </p:nvSpPr>
        <p:spPr>
          <a:xfrm>
            <a:off x="457200" y="1200150"/>
            <a:ext cx="8229600" cy="3394472"/>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2" r:id="rId12"/>
    <p:sldLayoutId id="2147483673" r:id="rId13"/>
  </p:sldLayoutIdLst>
  <p:transition spd="med">
    <p:push/>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21.pn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25.pn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2A81CBA-729D-4EE4-98E2-5E3A0859D4B1}"/>
              </a:ext>
            </a:extLst>
          </p:cNvPr>
          <p:cNvSpPr>
            <a:spLocks noGrp="1"/>
          </p:cNvSpPr>
          <p:nvPr>
            <p:ph type="body" sz="quarter" idx="10"/>
          </p:nvPr>
        </p:nvSpPr>
        <p:spPr>
          <a:xfrm>
            <a:off x="573941" y="2128477"/>
            <a:ext cx="3813642" cy="1337022"/>
          </a:xfrm>
        </p:spPr>
        <p:txBody>
          <a:bodyPr>
            <a:noAutofit/>
          </a:bodyPr>
          <a:lstStyle/>
          <a:p>
            <a:r>
              <a:rPr lang="en-US" dirty="0"/>
              <a:t>Prompt Engineering</a:t>
            </a:r>
            <a:endParaRPr lang="en-GB" sz="1800" dirty="0">
              <a:solidFill>
                <a:srgbClr val="009CF6"/>
              </a:solidFill>
              <a:latin typeface="Lexend"/>
              <a:ea typeface="Lexend"/>
              <a:cs typeface="Lexend"/>
              <a:sym typeface="Lexend"/>
            </a:endParaRPr>
          </a:p>
        </p:txBody>
      </p:sp>
    </p:spTree>
    <p:extLst>
      <p:ext uri="{BB962C8B-B14F-4D97-AF65-F5344CB8AC3E}">
        <p14:creationId xmlns:p14="http://schemas.microsoft.com/office/powerpoint/2010/main" val="42887868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09B22-5CD6-4D93-80E6-BCE0AC052B5C}"/>
              </a:ext>
            </a:extLst>
          </p:cNvPr>
          <p:cNvSpPr>
            <a:spLocks noGrp="1"/>
          </p:cNvSpPr>
          <p:nvPr>
            <p:ph type="ctrTitle"/>
          </p:nvPr>
        </p:nvSpPr>
        <p:spPr>
          <a:xfrm>
            <a:off x="194022" y="2312894"/>
            <a:ext cx="8527356" cy="1951745"/>
          </a:xfrm>
        </p:spPr>
        <p:txBody>
          <a:bodyPr>
            <a:noAutofit/>
          </a:bodyPr>
          <a:lstStyle/>
          <a:p>
            <a:pPr algn="just"/>
            <a:r>
              <a:rPr lang="en-IN" sz="2800" b="1" dirty="0"/>
              <a:t>Example</a:t>
            </a:r>
            <a:r>
              <a:rPr lang="en-IN" sz="2800" dirty="0"/>
              <a:t>: Ineffective: "Make this shorter: [5000-word document]" Effective: "Summarize the key findings from this research paper in 3 bullet points, focusing on methodology, results, and implications."</a:t>
            </a:r>
            <a:br>
              <a:rPr lang="en-IN" sz="2800" dirty="0"/>
            </a:br>
            <a:endParaRPr lang="en-IN" sz="2800" dirty="0"/>
          </a:p>
        </p:txBody>
      </p:sp>
      <p:sp>
        <p:nvSpPr>
          <p:cNvPr id="3" name="Rectangle 2">
            <a:extLst>
              <a:ext uri="{FF2B5EF4-FFF2-40B4-BE49-F238E27FC236}">
                <a16:creationId xmlns:a16="http://schemas.microsoft.com/office/drawing/2014/main" id="{30723529-7AC8-4927-B542-DF1245E45EB8}"/>
              </a:ext>
            </a:extLst>
          </p:cNvPr>
          <p:cNvSpPr/>
          <p:nvPr/>
        </p:nvSpPr>
        <p:spPr>
          <a:xfrm>
            <a:off x="265099" y="878861"/>
            <a:ext cx="8732904" cy="1064009"/>
          </a:xfrm>
          <a:prstGeom prst="rect">
            <a:avLst/>
          </a:prstGeom>
        </p:spPr>
        <p:txBody>
          <a:bodyPr wrap="square">
            <a:spAutoFit/>
          </a:bodyPr>
          <a:lstStyle/>
          <a:p>
            <a:pPr algn="just">
              <a:lnSpc>
                <a:spcPct val="107000"/>
              </a:lnSpc>
              <a:spcAft>
                <a:spcPts val="800"/>
              </a:spcAft>
            </a:pPr>
            <a:r>
              <a:rPr lang="en-IN" sz="20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Language models process information through </a:t>
            </a:r>
            <a:r>
              <a:rPr lang="en-IN" sz="2000" b="1" dirty="0">
                <a:solidFill>
                  <a:schemeClr val="bg2">
                    <a:lumMod val="60000"/>
                    <a:lumOff val="40000"/>
                  </a:schemeClr>
                </a:solidFill>
                <a:latin typeface="Times New Roman" panose="02020603050405020304" pitchFamily="18" charset="0"/>
                <a:ea typeface="Times New Roman" panose="02020603050405020304" pitchFamily="18" charset="0"/>
                <a:cs typeface="Times New Roman" panose="02020603050405020304" pitchFamily="18" charset="0"/>
              </a:rPr>
              <a:t>tokenization and context analysis. </a:t>
            </a:r>
            <a:r>
              <a:rPr lang="en-IN" sz="20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Recognizing these mechanisms </a:t>
            </a:r>
            <a:r>
              <a:rPr lang="en-IN" sz="2000" b="1" dirty="0">
                <a:solidFill>
                  <a:schemeClr val="bg2">
                    <a:lumMod val="60000"/>
                    <a:lumOff val="40000"/>
                  </a:schemeClr>
                </a:solidFill>
                <a:latin typeface="Times New Roman" panose="02020603050405020304" pitchFamily="18" charset="0"/>
                <a:ea typeface="Times New Roman" panose="02020603050405020304" pitchFamily="18" charset="0"/>
                <a:cs typeface="Times New Roman" panose="02020603050405020304" pitchFamily="18" charset="0"/>
              </a:rPr>
              <a:t>improves prompt effectiveness and predictable outcomes.</a:t>
            </a:r>
            <a:endParaRPr lang="en-IN" sz="1800" b="1"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705181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grpSp>
        <p:nvGrpSpPr>
          <p:cNvPr id="185" name="Google Shape;185;p30"/>
          <p:cNvGrpSpPr/>
          <p:nvPr/>
        </p:nvGrpSpPr>
        <p:grpSpPr>
          <a:xfrm>
            <a:off x="1984200" y="86449"/>
            <a:ext cx="5023195" cy="688491"/>
            <a:chOff x="-275622" y="96649"/>
            <a:chExt cx="3695700" cy="986801"/>
          </a:xfrm>
        </p:grpSpPr>
        <p:sp>
          <p:nvSpPr>
            <p:cNvPr id="186" name="Google Shape;186;p30"/>
            <p:cNvSpPr/>
            <p:nvPr/>
          </p:nvSpPr>
          <p:spPr>
            <a:xfrm>
              <a:off x="-275622" y="141750"/>
              <a:ext cx="3695700" cy="941700"/>
            </a:xfrm>
            <a:prstGeom prst="rect">
              <a:avLst/>
            </a:prstGeom>
            <a:solidFill>
              <a:srgbClr val="D3EFFF"/>
            </a:solidFill>
            <a:ln w="9525" cap="flat" cmpd="sng">
              <a:solidFill>
                <a:srgbClr val="D3E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87" name="Google Shape;187;p30"/>
            <p:cNvSpPr txBox="1"/>
            <p:nvPr/>
          </p:nvSpPr>
          <p:spPr>
            <a:xfrm>
              <a:off x="-159215" y="96649"/>
              <a:ext cx="3462900" cy="61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400" b="1">
                  <a:solidFill>
                    <a:srgbClr val="0EA7FF"/>
                  </a:solidFill>
                  <a:latin typeface="Lexend"/>
                  <a:ea typeface="Lexend"/>
                  <a:cs typeface="Lexend"/>
                  <a:sym typeface="Lexend"/>
                </a:rPr>
                <a:t>LLM Parameters</a:t>
              </a:r>
              <a:endParaRPr sz="3400" b="1">
                <a:solidFill>
                  <a:srgbClr val="0EA7FF"/>
                </a:solidFill>
                <a:latin typeface="Lexend"/>
                <a:ea typeface="Lexend"/>
                <a:cs typeface="Lexend"/>
                <a:sym typeface="Lexend"/>
              </a:endParaRPr>
            </a:p>
          </p:txBody>
        </p:sp>
      </p:grpSp>
      <p:graphicFrame>
        <p:nvGraphicFramePr>
          <p:cNvPr id="188" name="Google Shape;188;p30"/>
          <p:cNvGraphicFramePr/>
          <p:nvPr/>
        </p:nvGraphicFramePr>
        <p:xfrm>
          <a:off x="101475" y="2719350"/>
          <a:ext cx="6146025" cy="2311154"/>
        </p:xfrm>
        <a:graphic>
          <a:graphicData uri="http://schemas.openxmlformats.org/drawingml/2006/table">
            <a:tbl>
              <a:tblPr>
                <a:noFill/>
                <a:tableStyleId>{23922C46-17D9-4320-8070-4A3934409BF2}</a:tableStyleId>
              </a:tblPr>
              <a:tblGrid>
                <a:gridCol w="1822575">
                  <a:extLst>
                    <a:ext uri="{9D8B030D-6E8A-4147-A177-3AD203B41FA5}">
                      <a16:colId xmlns:a16="http://schemas.microsoft.com/office/drawing/2014/main" val="20000"/>
                    </a:ext>
                  </a:extLst>
                </a:gridCol>
                <a:gridCol w="2274775">
                  <a:extLst>
                    <a:ext uri="{9D8B030D-6E8A-4147-A177-3AD203B41FA5}">
                      <a16:colId xmlns:a16="http://schemas.microsoft.com/office/drawing/2014/main" val="20001"/>
                    </a:ext>
                  </a:extLst>
                </a:gridCol>
                <a:gridCol w="2048675">
                  <a:extLst>
                    <a:ext uri="{9D8B030D-6E8A-4147-A177-3AD203B41FA5}">
                      <a16:colId xmlns:a16="http://schemas.microsoft.com/office/drawing/2014/main" val="20002"/>
                    </a:ext>
                  </a:extLst>
                </a:gridCol>
              </a:tblGrid>
              <a:tr h="374600">
                <a:tc>
                  <a:txBody>
                    <a:bodyPr/>
                    <a:lstStyle/>
                    <a:p>
                      <a:pPr marL="0" lvl="0" indent="0" algn="l" rtl="0">
                        <a:spcBef>
                          <a:spcPts val="0"/>
                        </a:spcBef>
                        <a:spcAft>
                          <a:spcPts val="0"/>
                        </a:spcAft>
                        <a:buNone/>
                      </a:pPr>
                      <a:r>
                        <a:rPr lang="en-GB"/>
                        <a:t>Control Parameter</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3EFFF"/>
                    </a:solidFill>
                  </a:tcPr>
                </a:tc>
                <a:tc>
                  <a:txBody>
                    <a:bodyPr/>
                    <a:lstStyle/>
                    <a:p>
                      <a:pPr marL="0" lvl="0" indent="0" algn="l" rtl="0">
                        <a:spcBef>
                          <a:spcPts val="0"/>
                        </a:spcBef>
                        <a:spcAft>
                          <a:spcPts val="0"/>
                        </a:spcAft>
                        <a:buNone/>
                      </a:pPr>
                      <a:r>
                        <a:rPr lang="en-GB"/>
                        <a:t>What It Means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3EFFF"/>
                    </a:solidFill>
                  </a:tcPr>
                </a:tc>
                <a:tc>
                  <a:txBody>
                    <a:bodyPr/>
                    <a:lstStyle/>
                    <a:p>
                      <a:pPr marL="0" lvl="0" indent="0" algn="l" rtl="0">
                        <a:spcBef>
                          <a:spcPts val="0"/>
                        </a:spcBef>
                        <a:spcAft>
                          <a:spcPts val="0"/>
                        </a:spcAft>
                        <a:buNone/>
                      </a:pPr>
                      <a:r>
                        <a:rPr lang="en-GB"/>
                        <a:t>Use Case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3EFFF"/>
                    </a:solidFill>
                  </a:tcPr>
                </a:tc>
                <a:extLst>
                  <a:ext uri="{0D108BD9-81ED-4DB2-BD59-A6C34878D82A}">
                    <a16:rowId xmlns:a16="http://schemas.microsoft.com/office/drawing/2014/main" val="10000"/>
                  </a:ext>
                </a:extLst>
              </a:tr>
              <a:tr h="374600">
                <a:tc>
                  <a:txBody>
                    <a:bodyPr/>
                    <a:lstStyle/>
                    <a:p>
                      <a:pPr marL="0" lvl="0" indent="0" algn="l" rtl="0">
                        <a:spcBef>
                          <a:spcPts val="0"/>
                        </a:spcBef>
                        <a:spcAft>
                          <a:spcPts val="0"/>
                        </a:spcAft>
                        <a:buNone/>
                      </a:pPr>
                      <a:r>
                        <a:rPr lang="en-GB"/>
                        <a:t>Temperature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GB"/>
                        <a:t>Controls creativity</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GB"/>
                        <a:t>0 = focused, 1 = creative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576325">
                <a:tc>
                  <a:txBody>
                    <a:bodyPr/>
                    <a:lstStyle/>
                    <a:p>
                      <a:pPr marL="0" lvl="0" indent="0" algn="l" rtl="0">
                        <a:spcBef>
                          <a:spcPts val="0"/>
                        </a:spcBef>
                        <a:spcAft>
                          <a:spcPts val="0"/>
                        </a:spcAft>
                        <a:buNone/>
                      </a:pPr>
                      <a:r>
                        <a:rPr lang="en-GB"/>
                        <a:t>Top-p</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GB"/>
                        <a:t>Chooses from top % likely words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GB"/>
                        <a:t>0.9 = pick from 90% most likely tokens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606575">
                <a:tc>
                  <a:txBody>
                    <a:bodyPr/>
                    <a:lstStyle/>
                    <a:p>
                      <a:pPr marL="0" lvl="0" indent="0" algn="l" rtl="0">
                        <a:spcBef>
                          <a:spcPts val="0"/>
                        </a:spcBef>
                        <a:spcAft>
                          <a:spcPts val="0"/>
                        </a:spcAft>
                        <a:buNone/>
                      </a:pPr>
                      <a:r>
                        <a:rPr lang="en-GB"/>
                        <a:t>Max_tokens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GB"/>
                        <a:t>Limits how long the model’s output is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GB"/>
                        <a:t>Use to avoid overly long replies</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pic>
        <p:nvPicPr>
          <p:cNvPr id="189" name="Google Shape;189;p30"/>
          <p:cNvPicPr preferRelativeResize="0"/>
          <p:nvPr/>
        </p:nvPicPr>
        <p:blipFill>
          <a:blip r:embed="rId3">
            <a:alphaModFix/>
          </a:blip>
          <a:stretch>
            <a:fillRect/>
          </a:stretch>
        </p:blipFill>
        <p:spPr>
          <a:xfrm>
            <a:off x="6308850" y="2779350"/>
            <a:ext cx="2762250" cy="2152650"/>
          </a:xfrm>
          <a:prstGeom prst="rect">
            <a:avLst/>
          </a:prstGeom>
          <a:noFill/>
          <a:ln>
            <a:noFill/>
          </a:ln>
        </p:spPr>
      </p:pic>
      <p:sp>
        <p:nvSpPr>
          <p:cNvPr id="190" name="Google Shape;190;p30"/>
          <p:cNvSpPr txBox="1"/>
          <p:nvPr/>
        </p:nvSpPr>
        <p:spPr>
          <a:xfrm>
            <a:off x="328800" y="981075"/>
            <a:ext cx="4243200" cy="112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rgbClr val="44BBFF"/>
                </a:solidFill>
                <a:latin typeface="Calibri"/>
                <a:ea typeface="Calibri"/>
                <a:cs typeface="Calibri"/>
                <a:sym typeface="Calibri"/>
              </a:rPr>
              <a:t>Token</a:t>
            </a:r>
            <a:r>
              <a:rPr lang="en-GB" sz="1800">
                <a:solidFill>
                  <a:schemeClr val="dk1"/>
                </a:solidFill>
                <a:latin typeface="Calibri"/>
                <a:ea typeface="Calibri"/>
                <a:cs typeface="Calibri"/>
                <a:sym typeface="Calibri"/>
              </a:rPr>
              <a:t> is a chunk of text (word or subword)</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000">
              <a:solidFill>
                <a:schemeClr val="dk1"/>
              </a:solidFill>
              <a:latin typeface="Calibri"/>
              <a:ea typeface="Calibri"/>
              <a:cs typeface="Calibri"/>
              <a:sym typeface="Calibri"/>
            </a:endParaRPr>
          </a:p>
          <a:p>
            <a:pPr marL="0" lvl="0" indent="0" algn="l" rtl="0">
              <a:spcBef>
                <a:spcPts val="0"/>
              </a:spcBef>
              <a:spcAft>
                <a:spcPts val="0"/>
              </a:spcAft>
              <a:buNone/>
            </a:pPr>
            <a:r>
              <a:rPr lang="en-GB" sz="1800">
                <a:solidFill>
                  <a:schemeClr val="dk1"/>
                </a:solidFill>
                <a:latin typeface="Calibri"/>
                <a:ea typeface="Calibri"/>
                <a:cs typeface="Calibri"/>
                <a:sym typeface="Calibri"/>
              </a:rPr>
              <a:t>E.g., "ChatGPT" → "Chat", "G", "PT"</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000">
              <a:solidFill>
                <a:schemeClr val="dk1"/>
              </a:solidFill>
              <a:latin typeface="Calibri"/>
              <a:ea typeface="Calibri"/>
              <a:cs typeface="Calibri"/>
              <a:sym typeface="Calibri"/>
            </a:endParaRPr>
          </a:p>
          <a:p>
            <a:pPr marL="0" lvl="0" indent="0" algn="l" rtl="0">
              <a:spcBef>
                <a:spcPts val="0"/>
              </a:spcBef>
              <a:spcAft>
                <a:spcPts val="0"/>
              </a:spcAft>
              <a:buNone/>
            </a:pPr>
            <a:r>
              <a:rPr lang="en-GB" sz="1800">
                <a:solidFill>
                  <a:schemeClr val="dk1"/>
                </a:solidFill>
                <a:latin typeface="Calibri"/>
                <a:ea typeface="Calibri"/>
                <a:cs typeface="Calibri"/>
                <a:sym typeface="Calibri"/>
              </a:rPr>
              <a:t>LLMs have token limits (e.g., GPT-4: 128k tokens).</a:t>
            </a:r>
            <a:endParaRPr sz="1800">
              <a:solidFill>
                <a:schemeClr val="dk1"/>
              </a:solidFill>
              <a:latin typeface="Calibri"/>
              <a:ea typeface="Calibri"/>
              <a:cs typeface="Calibri"/>
              <a:sym typeface="Calibri"/>
            </a:endParaRPr>
          </a:p>
        </p:txBody>
      </p:sp>
      <p:sp>
        <p:nvSpPr>
          <p:cNvPr id="191" name="Google Shape;191;p30"/>
          <p:cNvSpPr txBox="1"/>
          <p:nvPr/>
        </p:nvSpPr>
        <p:spPr>
          <a:xfrm>
            <a:off x="4682725" y="981075"/>
            <a:ext cx="4243200" cy="112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rgbClr val="44BBFF"/>
                </a:solidFill>
                <a:latin typeface="Calibri"/>
                <a:ea typeface="Calibri"/>
                <a:cs typeface="Calibri"/>
                <a:sym typeface="Calibri"/>
              </a:rPr>
              <a:t>Completion</a:t>
            </a:r>
            <a:r>
              <a:rPr lang="en-GB" sz="1800">
                <a:solidFill>
                  <a:schemeClr val="dk1"/>
                </a:solidFill>
                <a:latin typeface="Calibri"/>
                <a:ea typeface="Calibri"/>
                <a:cs typeface="Calibri"/>
                <a:sym typeface="Calibri"/>
              </a:rPr>
              <a:t> is the text generated by the language model in response to a prompt.</a:t>
            </a:r>
            <a:endParaRPr sz="1800">
              <a:solidFill>
                <a:schemeClr val="dk1"/>
              </a:solidFill>
              <a:latin typeface="Calibri"/>
              <a:ea typeface="Calibri"/>
              <a:cs typeface="Calibri"/>
              <a:sym typeface="Calibri"/>
            </a:endParaRPr>
          </a:p>
          <a:p>
            <a:pPr marL="0" lvl="0" indent="0" algn="l" rtl="0">
              <a:spcBef>
                <a:spcPts val="0"/>
              </a:spcBef>
              <a:spcAft>
                <a:spcPts val="0"/>
              </a:spcAft>
              <a:buNone/>
            </a:pPr>
            <a:endParaRPr sz="1000">
              <a:solidFill>
                <a:schemeClr val="dk1"/>
              </a:solidFill>
              <a:latin typeface="Calibri"/>
              <a:ea typeface="Calibri"/>
              <a:cs typeface="Calibri"/>
              <a:sym typeface="Calibri"/>
            </a:endParaRPr>
          </a:p>
          <a:p>
            <a:pPr marL="0" lvl="0" indent="0" algn="l" rtl="0">
              <a:spcBef>
                <a:spcPts val="0"/>
              </a:spcBef>
              <a:spcAft>
                <a:spcPts val="0"/>
              </a:spcAft>
              <a:buNone/>
            </a:pPr>
            <a:r>
              <a:rPr lang="en-GB" sz="1800">
                <a:solidFill>
                  <a:schemeClr val="dk1"/>
                </a:solidFill>
                <a:latin typeface="Calibri"/>
                <a:ea typeface="Calibri"/>
                <a:cs typeface="Calibri"/>
                <a:sym typeface="Calibri"/>
              </a:rPr>
              <a:t>Eg. Prompt = Start of a story → Completion = Story continuation</a:t>
            </a:r>
            <a:endParaRPr sz="18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7227A9-20B9-4CE1-AF7C-5DABBCD5E302}"/>
              </a:ext>
            </a:extLst>
          </p:cNvPr>
          <p:cNvPicPr>
            <a:picLocks noChangeAspect="1"/>
          </p:cNvPicPr>
          <p:nvPr/>
        </p:nvPicPr>
        <p:blipFill>
          <a:blip r:embed="rId2"/>
          <a:stretch>
            <a:fillRect/>
          </a:stretch>
        </p:blipFill>
        <p:spPr>
          <a:xfrm>
            <a:off x="553250" y="253881"/>
            <a:ext cx="7929923" cy="3864761"/>
          </a:xfrm>
          <a:prstGeom prst="rect">
            <a:avLst/>
          </a:prstGeom>
        </p:spPr>
      </p:pic>
      <p:sp>
        <p:nvSpPr>
          <p:cNvPr id="2" name="Rectangle 1">
            <a:extLst>
              <a:ext uri="{FF2B5EF4-FFF2-40B4-BE49-F238E27FC236}">
                <a16:creationId xmlns:a16="http://schemas.microsoft.com/office/drawing/2014/main" id="{63ED4D45-31D4-4BCF-A2A1-94767BE32EB0}"/>
              </a:ext>
            </a:extLst>
          </p:cNvPr>
          <p:cNvSpPr/>
          <p:nvPr/>
        </p:nvSpPr>
        <p:spPr>
          <a:xfrm>
            <a:off x="553250" y="4661599"/>
            <a:ext cx="3334871" cy="307777"/>
          </a:xfrm>
          <a:prstGeom prst="rect">
            <a:avLst/>
          </a:prstGeom>
        </p:spPr>
        <p:txBody>
          <a:bodyPr wrap="square">
            <a:spAutoFit/>
          </a:bodyPr>
          <a:lstStyle/>
          <a:p>
            <a:r>
              <a:rPr lang="en-IN" dirty="0"/>
              <a:t>https://console.groq.com/playground</a:t>
            </a:r>
          </a:p>
        </p:txBody>
      </p:sp>
      <p:sp>
        <p:nvSpPr>
          <p:cNvPr id="3" name="Rectangle 2">
            <a:extLst>
              <a:ext uri="{FF2B5EF4-FFF2-40B4-BE49-F238E27FC236}">
                <a16:creationId xmlns:a16="http://schemas.microsoft.com/office/drawing/2014/main" id="{017E6E2C-3AF1-44CD-BFEC-B37B926BC19F}"/>
              </a:ext>
            </a:extLst>
          </p:cNvPr>
          <p:cNvSpPr/>
          <p:nvPr/>
        </p:nvSpPr>
        <p:spPr>
          <a:xfrm>
            <a:off x="4518211" y="4661598"/>
            <a:ext cx="3716082" cy="307777"/>
          </a:xfrm>
          <a:prstGeom prst="rect">
            <a:avLst/>
          </a:prstGeom>
        </p:spPr>
        <p:txBody>
          <a:bodyPr wrap="none">
            <a:spAutoFit/>
          </a:bodyPr>
          <a:lstStyle/>
          <a:p>
            <a:r>
              <a:rPr lang="en-IN" dirty="0"/>
              <a:t>https://ai.google.dev/gemini-api/docs/models</a:t>
            </a:r>
          </a:p>
        </p:txBody>
      </p:sp>
      <p:sp>
        <p:nvSpPr>
          <p:cNvPr id="5" name="Rectangle 4">
            <a:extLst>
              <a:ext uri="{FF2B5EF4-FFF2-40B4-BE49-F238E27FC236}">
                <a16:creationId xmlns:a16="http://schemas.microsoft.com/office/drawing/2014/main" id="{BB5FDAEF-0B8F-4EC5-94B5-D3512C50C895}"/>
              </a:ext>
            </a:extLst>
          </p:cNvPr>
          <p:cNvSpPr/>
          <p:nvPr/>
        </p:nvSpPr>
        <p:spPr>
          <a:xfrm>
            <a:off x="3074089" y="4177505"/>
            <a:ext cx="3196082" cy="307777"/>
          </a:xfrm>
          <a:prstGeom prst="rect">
            <a:avLst/>
          </a:prstGeom>
        </p:spPr>
        <p:txBody>
          <a:bodyPr wrap="square">
            <a:spAutoFit/>
          </a:bodyPr>
          <a:lstStyle/>
          <a:p>
            <a:r>
              <a:rPr lang="en-IN" dirty="0"/>
              <a:t>https://api.together.ai/</a:t>
            </a:r>
          </a:p>
        </p:txBody>
      </p:sp>
    </p:spTree>
    <p:extLst>
      <p:ext uri="{BB962C8B-B14F-4D97-AF65-F5344CB8AC3E}">
        <p14:creationId xmlns:p14="http://schemas.microsoft.com/office/powerpoint/2010/main" val="4088831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grpSp>
        <p:nvGrpSpPr>
          <p:cNvPr id="196" name="Google Shape;196;p31"/>
          <p:cNvGrpSpPr/>
          <p:nvPr/>
        </p:nvGrpSpPr>
        <p:grpSpPr>
          <a:xfrm>
            <a:off x="1240575" y="141750"/>
            <a:ext cx="6657804" cy="688477"/>
            <a:chOff x="0" y="141750"/>
            <a:chExt cx="3695700" cy="941700"/>
          </a:xfrm>
        </p:grpSpPr>
        <p:sp>
          <p:nvSpPr>
            <p:cNvPr id="197" name="Google Shape;197;p31"/>
            <p:cNvSpPr/>
            <p:nvPr/>
          </p:nvSpPr>
          <p:spPr>
            <a:xfrm>
              <a:off x="0" y="141750"/>
              <a:ext cx="3695700" cy="941700"/>
            </a:xfrm>
            <a:prstGeom prst="rect">
              <a:avLst/>
            </a:prstGeom>
            <a:solidFill>
              <a:srgbClr val="D3EFFF"/>
            </a:solidFill>
            <a:ln w="9525" cap="flat" cmpd="sng">
              <a:solidFill>
                <a:srgbClr val="D3E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8" name="Google Shape;198;p31"/>
            <p:cNvSpPr txBox="1"/>
            <p:nvPr/>
          </p:nvSpPr>
          <p:spPr>
            <a:xfrm>
              <a:off x="118488" y="168732"/>
              <a:ext cx="3462900" cy="61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400" b="1" dirty="0">
                  <a:solidFill>
                    <a:schemeClr val="dk1"/>
                  </a:solidFill>
                  <a:latin typeface="Lexend"/>
                  <a:ea typeface="Lexend"/>
                  <a:cs typeface="Lexend"/>
                  <a:sym typeface="Lexend"/>
                </a:rPr>
                <a:t>3. Prompting Techniques</a:t>
              </a:r>
              <a:endParaRPr sz="3400" b="1" dirty="0">
                <a:solidFill>
                  <a:schemeClr val="dk1"/>
                </a:solidFill>
                <a:latin typeface="Lexend"/>
                <a:ea typeface="Lexend"/>
                <a:cs typeface="Lexend"/>
                <a:sym typeface="Lexend"/>
              </a:endParaRPr>
            </a:p>
          </p:txBody>
        </p:sp>
      </p:grpSp>
      <p:sp>
        <p:nvSpPr>
          <p:cNvPr id="199" name="Google Shape;199;p31"/>
          <p:cNvSpPr txBox="1"/>
          <p:nvPr/>
        </p:nvSpPr>
        <p:spPr>
          <a:xfrm>
            <a:off x="232000" y="1122525"/>
            <a:ext cx="2664300" cy="14430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dirty="0">
                <a:solidFill>
                  <a:schemeClr val="dk1"/>
                </a:solidFill>
                <a:latin typeface="Calibri"/>
                <a:ea typeface="Calibri"/>
                <a:cs typeface="Calibri"/>
                <a:sym typeface="Calibri"/>
              </a:rPr>
              <a:t>Zero-Shot Prompting</a:t>
            </a:r>
            <a:endParaRPr sz="1600" b="1" dirty="0">
              <a:solidFill>
                <a:schemeClr val="dk1"/>
              </a:solidFill>
              <a:latin typeface="Calibri"/>
              <a:ea typeface="Calibri"/>
              <a:cs typeface="Calibri"/>
              <a:sym typeface="Calibri"/>
            </a:endParaRPr>
          </a:p>
          <a:p>
            <a:pPr marL="0" lvl="0" indent="0" algn="ctr" rtl="0">
              <a:spcBef>
                <a:spcPts val="0"/>
              </a:spcBef>
              <a:spcAft>
                <a:spcPts val="0"/>
              </a:spcAft>
              <a:buNone/>
            </a:pPr>
            <a:endParaRPr sz="600" dirty="0">
              <a:solidFill>
                <a:schemeClr val="dk1"/>
              </a:solidFill>
              <a:latin typeface="Calibri"/>
              <a:ea typeface="Calibri"/>
              <a:cs typeface="Calibri"/>
              <a:sym typeface="Calibri"/>
            </a:endParaRPr>
          </a:p>
          <a:p>
            <a:pPr marL="0" lvl="0" indent="0" algn="ctr" rtl="0">
              <a:spcBef>
                <a:spcPts val="0"/>
              </a:spcBef>
              <a:spcAft>
                <a:spcPts val="0"/>
              </a:spcAft>
              <a:buNone/>
            </a:pPr>
            <a:r>
              <a:rPr lang="en-GB" dirty="0">
                <a:solidFill>
                  <a:schemeClr val="dk1"/>
                </a:solidFill>
                <a:latin typeface="Calibri"/>
                <a:ea typeface="Calibri"/>
                <a:cs typeface="Calibri"/>
                <a:sym typeface="Calibri"/>
              </a:rPr>
              <a:t>No examples; rely only on instructions.</a:t>
            </a:r>
            <a:endParaRPr dirty="0">
              <a:solidFill>
                <a:schemeClr val="dk1"/>
              </a:solidFill>
              <a:latin typeface="Calibri"/>
              <a:ea typeface="Calibri"/>
              <a:cs typeface="Calibri"/>
              <a:sym typeface="Calibri"/>
            </a:endParaRPr>
          </a:p>
          <a:p>
            <a:pPr marL="0" lvl="0" indent="0" algn="ctr" rtl="0">
              <a:spcBef>
                <a:spcPts val="0"/>
              </a:spcBef>
              <a:spcAft>
                <a:spcPts val="0"/>
              </a:spcAft>
              <a:buNone/>
            </a:pPr>
            <a:endParaRPr sz="300" dirty="0">
              <a:solidFill>
                <a:schemeClr val="dk1"/>
              </a:solidFill>
              <a:latin typeface="Calibri"/>
              <a:ea typeface="Calibri"/>
              <a:cs typeface="Calibri"/>
              <a:sym typeface="Calibri"/>
            </a:endParaRPr>
          </a:p>
          <a:p>
            <a:pPr marL="0" lvl="0" indent="0" algn="ctr" rtl="0">
              <a:spcBef>
                <a:spcPts val="0"/>
              </a:spcBef>
              <a:spcAft>
                <a:spcPts val="0"/>
              </a:spcAft>
              <a:buNone/>
            </a:pPr>
            <a:r>
              <a:rPr lang="en-GB" dirty="0" err="1">
                <a:solidFill>
                  <a:srgbClr val="44BBFF"/>
                </a:solidFill>
                <a:latin typeface="Calibri"/>
                <a:ea typeface="Calibri"/>
                <a:cs typeface="Calibri"/>
                <a:sym typeface="Calibri"/>
              </a:rPr>
              <a:t>Eg.</a:t>
            </a:r>
            <a:r>
              <a:rPr lang="en-GB" dirty="0">
                <a:solidFill>
                  <a:srgbClr val="44BBFF"/>
                </a:solidFill>
                <a:latin typeface="Calibri"/>
                <a:ea typeface="Calibri"/>
                <a:cs typeface="Calibri"/>
                <a:sym typeface="Calibri"/>
              </a:rPr>
              <a:t> </a:t>
            </a:r>
            <a:r>
              <a:rPr lang="en-GB" dirty="0">
                <a:solidFill>
                  <a:schemeClr val="dk1"/>
                </a:solidFill>
                <a:latin typeface="Calibri"/>
                <a:ea typeface="Calibri"/>
                <a:cs typeface="Calibri"/>
                <a:sym typeface="Calibri"/>
              </a:rPr>
              <a:t>"Translate this to Spanish: 'I love cats'"</a:t>
            </a:r>
            <a:endParaRPr dirty="0">
              <a:solidFill>
                <a:schemeClr val="dk1"/>
              </a:solidFill>
              <a:latin typeface="Calibri"/>
              <a:ea typeface="Calibri"/>
              <a:cs typeface="Calibri"/>
              <a:sym typeface="Calibri"/>
            </a:endParaRPr>
          </a:p>
          <a:p>
            <a:pPr marL="0" lvl="0" indent="0" algn="ctr" rtl="0">
              <a:spcBef>
                <a:spcPts val="0"/>
              </a:spcBef>
              <a:spcAft>
                <a:spcPts val="0"/>
              </a:spcAft>
              <a:buNone/>
            </a:pPr>
            <a:endParaRPr dirty="0">
              <a:solidFill>
                <a:schemeClr val="dk1"/>
              </a:solidFill>
              <a:latin typeface="Calibri"/>
              <a:ea typeface="Calibri"/>
              <a:cs typeface="Calibri"/>
              <a:sym typeface="Calibri"/>
            </a:endParaRPr>
          </a:p>
        </p:txBody>
      </p:sp>
      <p:sp>
        <p:nvSpPr>
          <p:cNvPr id="200" name="Google Shape;200;p31"/>
          <p:cNvSpPr txBox="1"/>
          <p:nvPr/>
        </p:nvSpPr>
        <p:spPr>
          <a:xfrm>
            <a:off x="1676655" y="2845250"/>
            <a:ext cx="1911900" cy="413100"/>
          </a:xfrm>
          <a:prstGeom prst="rect">
            <a:avLst/>
          </a:prstGeom>
          <a:solidFill>
            <a:srgbClr val="00B6FE"/>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700" b="1" dirty="0">
                <a:solidFill>
                  <a:srgbClr val="E7F6FF"/>
                </a:solidFill>
                <a:latin typeface="Calibri"/>
                <a:ea typeface="Calibri"/>
                <a:cs typeface="Calibri"/>
                <a:sym typeface="Calibri"/>
              </a:rPr>
              <a:t>Role prompting</a:t>
            </a:r>
            <a:endParaRPr sz="1700" b="1" dirty="0">
              <a:solidFill>
                <a:srgbClr val="E7F6FF"/>
              </a:solidFill>
              <a:latin typeface="Calibri"/>
              <a:ea typeface="Calibri"/>
              <a:cs typeface="Calibri"/>
              <a:sym typeface="Calibri"/>
            </a:endParaRPr>
          </a:p>
        </p:txBody>
      </p:sp>
      <p:sp>
        <p:nvSpPr>
          <p:cNvPr id="201" name="Google Shape;201;p31"/>
          <p:cNvSpPr txBox="1"/>
          <p:nvPr/>
        </p:nvSpPr>
        <p:spPr>
          <a:xfrm>
            <a:off x="3636536" y="2845250"/>
            <a:ext cx="3920700" cy="41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a:solidFill>
                  <a:schemeClr val="dk1"/>
                </a:solidFill>
                <a:latin typeface="Calibri"/>
                <a:ea typeface="Calibri"/>
                <a:cs typeface="Calibri"/>
                <a:sym typeface="Calibri"/>
              </a:rPr>
              <a:t> Instructing the model to "act as" a persona.</a:t>
            </a:r>
            <a:endParaRPr sz="1600">
              <a:solidFill>
                <a:schemeClr val="dk1"/>
              </a:solidFill>
              <a:latin typeface="Calibri"/>
              <a:ea typeface="Calibri"/>
              <a:cs typeface="Calibri"/>
              <a:sym typeface="Calibri"/>
            </a:endParaRPr>
          </a:p>
        </p:txBody>
      </p:sp>
      <p:sp>
        <p:nvSpPr>
          <p:cNvPr id="202" name="Google Shape;202;p31"/>
          <p:cNvSpPr txBox="1"/>
          <p:nvPr/>
        </p:nvSpPr>
        <p:spPr>
          <a:xfrm>
            <a:off x="664894" y="3885775"/>
            <a:ext cx="2994600" cy="471300"/>
          </a:xfrm>
          <a:prstGeom prst="rect">
            <a:avLst/>
          </a:prstGeom>
          <a:solidFill>
            <a:srgbClr val="0EA7FF"/>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700" b="1" dirty="0">
                <a:solidFill>
                  <a:srgbClr val="E7F6FF"/>
                </a:solidFill>
                <a:latin typeface="Calibri"/>
                <a:ea typeface="Calibri"/>
                <a:cs typeface="Calibri"/>
                <a:sym typeface="Calibri"/>
              </a:rPr>
              <a:t>In-Context Learning</a:t>
            </a:r>
            <a:endParaRPr sz="1700" b="1" dirty="0">
              <a:solidFill>
                <a:srgbClr val="E7F6FF"/>
              </a:solidFill>
              <a:latin typeface="Calibri"/>
              <a:ea typeface="Calibri"/>
              <a:cs typeface="Calibri"/>
              <a:sym typeface="Calibri"/>
            </a:endParaRPr>
          </a:p>
        </p:txBody>
      </p:sp>
      <p:sp>
        <p:nvSpPr>
          <p:cNvPr id="203" name="Google Shape;203;p31"/>
          <p:cNvSpPr txBox="1"/>
          <p:nvPr/>
        </p:nvSpPr>
        <p:spPr>
          <a:xfrm>
            <a:off x="5247045" y="3885775"/>
            <a:ext cx="2994600" cy="471300"/>
          </a:xfrm>
          <a:prstGeom prst="rect">
            <a:avLst/>
          </a:prstGeom>
          <a:solidFill>
            <a:srgbClr val="0EA7FF"/>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700" b="1" dirty="0">
                <a:solidFill>
                  <a:srgbClr val="E7F6FF"/>
                </a:solidFill>
                <a:latin typeface="Calibri"/>
                <a:ea typeface="Calibri"/>
                <a:cs typeface="Calibri"/>
                <a:sym typeface="Calibri"/>
              </a:rPr>
              <a:t>Instruction Tuning</a:t>
            </a:r>
            <a:endParaRPr sz="1700" b="1" dirty="0">
              <a:solidFill>
                <a:srgbClr val="E7F6FF"/>
              </a:solidFill>
              <a:latin typeface="Calibri"/>
              <a:ea typeface="Calibri"/>
              <a:cs typeface="Calibri"/>
              <a:sym typeface="Calibri"/>
            </a:endParaRPr>
          </a:p>
        </p:txBody>
      </p:sp>
      <p:sp>
        <p:nvSpPr>
          <p:cNvPr id="204" name="Google Shape;204;p31"/>
          <p:cNvSpPr txBox="1"/>
          <p:nvPr/>
        </p:nvSpPr>
        <p:spPr>
          <a:xfrm>
            <a:off x="232000" y="4378750"/>
            <a:ext cx="3872400" cy="58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a:solidFill>
                  <a:schemeClr val="dk1"/>
                </a:solidFill>
                <a:latin typeface="Calibri"/>
                <a:ea typeface="Calibri"/>
                <a:cs typeface="Calibri"/>
                <a:sym typeface="Calibri"/>
              </a:rPr>
              <a:t>Teaching the model by examples in the prompt.</a:t>
            </a:r>
            <a:endParaRPr sz="1600">
              <a:solidFill>
                <a:schemeClr val="dk1"/>
              </a:solidFill>
              <a:latin typeface="Calibri"/>
              <a:ea typeface="Calibri"/>
              <a:cs typeface="Calibri"/>
              <a:sym typeface="Calibri"/>
            </a:endParaRPr>
          </a:p>
        </p:txBody>
      </p:sp>
      <p:sp>
        <p:nvSpPr>
          <p:cNvPr id="205" name="Google Shape;205;p31"/>
          <p:cNvSpPr txBox="1"/>
          <p:nvPr/>
        </p:nvSpPr>
        <p:spPr>
          <a:xfrm>
            <a:off x="4537214" y="4367875"/>
            <a:ext cx="4437600" cy="58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a:solidFill>
                  <a:schemeClr val="dk1"/>
                </a:solidFill>
                <a:latin typeface="Calibri"/>
                <a:ea typeface="Calibri"/>
                <a:cs typeface="Calibri"/>
                <a:sym typeface="Calibri"/>
              </a:rPr>
              <a:t>The model is fine-tuned to follow explicit instructions (e.g., ChatGPT).</a:t>
            </a:r>
            <a:endParaRPr sz="1600">
              <a:solidFill>
                <a:schemeClr val="dk1"/>
              </a:solidFill>
              <a:latin typeface="Calibri"/>
              <a:ea typeface="Calibri"/>
              <a:cs typeface="Calibri"/>
              <a:sym typeface="Calibri"/>
            </a:endParaRPr>
          </a:p>
        </p:txBody>
      </p:sp>
      <p:sp>
        <p:nvSpPr>
          <p:cNvPr id="206" name="Google Shape;206;p31"/>
          <p:cNvSpPr txBox="1"/>
          <p:nvPr/>
        </p:nvSpPr>
        <p:spPr>
          <a:xfrm>
            <a:off x="3329275" y="1128698"/>
            <a:ext cx="2607600" cy="14430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dirty="0">
                <a:solidFill>
                  <a:schemeClr val="dk1"/>
                </a:solidFill>
                <a:latin typeface="Calibri"/>
                <a:ea typeface="Calibri"/>
                <a:cs typeface="Calibri"/>
                <a:sym typeface="Calibri"/>
              </a:rPr>
              <a:t>One-Shot Prompting</a:t>
            </a:r>
            <a:endParaRPr sz="1600" b="1" dirty="0">
              <a:solidFill>
                <a:schemeClr val="dk1"/>
              </a:solidFill>
              <a:latin typeface="Calibri"/>
              <a:ea typeface="Calibri"/>
              <a:cs typeface="Calibri"/>
              <a:sym typeface="Calibri"/>
            </a:endParaRPr>
          </a:p>
          <a:p>
            <a:pPr marL="0" lvl="0" indent="0" algn="ctr" rtl="0">
              <a:spcBef>
                <a:spcPts val="0"/>
              </a:spcBef>
              <a:spcAft>
                <a:spcPts val="0"/>
              </a:spcAft>
              <a:buNone/>
            </a:pPr>
            <a:endParaRPr sz="600" dirty="0">
              <a:solidFill>
                <a:schemeClr val="dk1"/>
              </a:solidFill>
              <a:latin typeface="Calibri"/>
              <a:ea typeface="Calibri"/>
              <a:cs typeface="Calibri"/>
              <a:sym typeface="Calibri"/>
            </a:endParaRPr>
          </a:p>
          <a:p>
            <a:pPr marL="0" lvl="0" indent="0" algn="ctr" rtl="0">
              <a:spcBef>
                <a:spcPts val="0"/>
              </a:spcBef>
              <a:spcAft>
                <a:spcPts val="0"/>
              </a:spcAft>
              <a:buNone/>
            </a:pPr>
            <a:r>
              <a:rPr lang="en-GB" dirty="0">
                <a:solidFill>
                  <a:schemeClr val="dk1"/>
                </a:solidFill>
                <a:latin typeface="Calibri"/>
                <a:ea typeface="Calibri"/>
                <a:cs typeface="Calibri"/>
                <a:sym typeface="Calibri"/>
              </a:rPr>
              <a:t>One example is given.</a:t>
            </a:r>
            <a:endParaRPr dirty="0">
              <a:solidFill>
                <a:schemeClr val="dk1"/>
              </a:solidFill>
              <a:latin typeface="Calibri"/>
              <a:ea typeface="Calibri"/>
              <a:cs typeface="Calibri"/>
              <a:sym typeface="Calibri"/>
            </a:endParaRPr>
          </a:p>
          <a:p>
            <a:pPr marL="0" lvl="0" indent="0" algn="ctr" rtl="0">
              <a:spcBef>
                <a:spcPts val="0"/>
              </a:spcBef>
              <a:spcAft>
                <a:spcPts val="0"/>
              </a:spcAft>
              <a:buNone/>
            </a:pPr>
            <a:endParaRPr sz="300" dirty="0">
              <a:solidFill>
                <a:schemeClr val="dk1"/>
              </a:solidFill>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endParaRPr sz="200" dirty="0">
              <a:solidFill>
                <a:schemeClr val="dk1"/>
              </a:solidFill>
              <a:latin typeface="Calibri"/>
              <a:ea typeface="Calibri"/>
              <a:cs typeface="Calibri"/>
              <a:sym typeface="Calibri"/>
            </a:endParaRPr>
          </a:p>
          <a:p>
            <a:pPr marL="0" lvl="0" indent="0" algn="ctr" rtl="0">
              <a:spcBef>
                <a:spcPts val="0"/>
              </a:spcBef>
              <a:spcAft>
                <a:spcPts val="0"/>
              </a:spcAft>
              <a:buNone/>
            </a:pPr>
            <a:r>
              <a:rPr lang="en-GB" dirty="0" err="1">
                <a:solidFill>
                  <a:srgbClr val="44BBFF"/>
                </a:solidFill>
                <a:latin typeface="Calibri"/>
                <a:ea typeface="Calibri"/>
                <a:cs typeface="Calibri"/>
                <a:sym typeface="Calibri"/>
              </a:rPr>
              <a:t>Eg.</a:t>
            </a:r>
            <a:r>
              <a:rPr lang="en-GB" dirty="0">
                <a:solidFill>
                  <a:srgbClr val="44BBFF"/>
                </a:solidFill>
                <a:latin typeface="Calibri"/>
                <a:ea typeface="Calibri"/>
                <a:cs typeface="Calibri"/>
                <a:sym typeface="Calibri"/>
              </a:rPr>
              <a:t> </a:t>
            </a:r>
            <a:r>
              <a:rPr lang="en-GB" dirty="0">
                <a:solidFill>
                  <a:schemeClr val="dk1"/>
                </a:solidFill>
                <a:latin typeface="Calibri"/>
                <a:ea typeface="Calibri"/>
                <a:cs typeface="Calibri"/>
                <a:sym typeface="Calibri"/>
              </a:rPr>
              <a:t>"Example: 'Hello' → 'Hola' \n Now translate: 'Goodbye'"</a:t>
            </a:r>
            <a:endParaRPr dirty="0">
              <a:solidFill>
                <a:schemeClr val="dk1"/>
              </a:solidFill>
              <a:latin typeface="Calibri"/>
              <a:ea typeface="Calibri"/>
              <a:cs typeface="Calibri"/>
              <a:sym typeface="Calibri"/>
            </a:endParaRPr>
          </a:p>
          <a:p>
            <a:pPr marL="0" lvl="0" indent="0" algn="ctr" rtl="0">
              <a:spcBef>
                <a:spcPts val="0"/>
              </a:spcBef>
              <a:spcAft>
                <a:spcPts val="0"/>
              </a:spcAft>
              <a:buNone/>
            </a:pPr>
            <a:endParaRPr dirty="0">
              <a:solidFill>
                <a:schemeClr val="dk1"/>
              </a:solidFill>
              <a:latin typeface="Calibri"/>
              <a:ea typeface="Calibri"/>
              <a:cs typeface="Calibri"/>
              <a:sym typeface="Calibri"/>
            </a:endParaRPr>
          </a:p>
        </p:txBody>
      </p:sp>
      <p:sp>
        <p:nvSpPr>
          <p:cNvPr id="207" name="Google Shape;207;p31"/>
          <p:cNvSpPr txBox="1"/>
          <p:nvPr/>
        </p:nvSpPr>
        <p:spPr>
          <a:xfrm>
            <a:off x="6234250" y="1122525"/>
            <a:ext cx="2664300" cy="14430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dirty="0">
                <a:solidFill>
                  <a:schemeClr val="dk1"/>
                </a:solidFill>
                <a:latin typeface="Calibri"/>
                <a:ea typeface="Calibri"/>
                <a:cs typeface="Calibri"/>
                <a:sym typeface="Calibri"/>
              </a:rPr>
              <a:t>Few-Shot Prompting</a:t>
            </a:r>
            <a:endParaRPr sz="1600" b="1" dirty="0">
              <a:solidFill>
                <a:schemeClr val="dk1"/>
              </a:solidFill>
              <a:latin typeface="Calibri"/>
              <a:ea typeface="Calibri"/>
              <a:cs typeface="Calibri"/>
              <a:sym typeface="Calibri"/>
            </a:endParaRPr>
          </a:p>
          <a:p>
            <a:pPr marL="0" lvl="0" indent="0" algn="ctr" rtl="0">
              <a:spcBef>
                <a:spcPts val="0"/>
              </a:spcBef>
              <a:spcAft>
                <a:spcPts val="0"/>
              </a:spcAft>
              <a:buNone/>
            </a:pPr>
            <a:endParaRPr sz="600" dirty="0">
              <a:solidFill>
                <a:schemeClr val="dk1"/>
              </a:solidFill>
              <a:latin typeface="Calibri"/>
              <a:ea typeface="Calibri"/>
              <a:cs typeface="Calibri"/>
              <a:sym typeface="Calibri"/>
            </a:endParaRPr>
          </a:p>
          <a:p>
            <a:pPr marL="0" lvl="0" indent="0" algn="ctr" rtl="0">
              <a:spcBef>
                <a:spcPts val="0"/>
              </a:spcBef>
              <a:spcAft>
                <a:spcPts val="0"/>
              </a:spcAft>
              <a:buNone/>
            </a:pPr>
            <a:r>
              <a:rPr lang="en-GB" dirty="0">
                <a:solidFill>
                  <a:schemeClr val="dk1"/>
                </a:solidFill>
                <a:latin typeface="Calibri"/>
                <a:ea typeface="Calibri"/>
                <a:cs typeface="Calibri"/>
                <a:sym typeface="Calibri"/>
              </a:rPr>
              <a:t>A few examples are provided for context.</a:t>
            </a:r>
            <a:endParaRPr dirty="0">
              <a:solidFill>
                <a:schemeClr val="dk1"/>
              </a:solidFill>
              <a:latin typeface="Calibri"/>
              <a:ea typeface="Calibri"/>
              <a:cs typeface="Calibri"/>
              <a:sym typeface="Calibri"/>
            </a:endParaRPr>
          </a:p>
          <a:p>
            <a:pPr marL="0" lvl="0" indent="0" algn="ctr" rtl="0">
              <a:spcBef>
                <a:spcPts val="0"/>
              </a:spcBef>
              <a:spcAft>
                <a:spcPts val="0"/>
              </a:spcAft>
              <a:buNone/>
            </a:pPr>
            <a:endParaRPr sz="200" dirty="0">
              <a:solidFill>
                <a:schemeClr val="dk1"/>
              </a:solidFill>
              <a:latin typeface="Calibri"/>
              <a:ea typeface="Calibri"/>
              <a:cs typeface="Calibri"/>
              <a:sym typeface="Calibri"/>
            </a:endParaRPr>
          </a:p>
          <a:p>
            <a:pPr marL="0" lvl="0" indent="0" algn="ctr" rtl="0">
              <a:spcBef>
                <a:spcPts val="0"/>
              </a:spcBef>
              <a:spcAft>
                <a:spcPts val="0"/>
              </a:spcAft>
              <a:buNone/>
            </a:pPr>
            <a:r>
              <a:rPr lang="en-GB" dirty="0" err="1">
                <a:solidFill>
                  <a:srgbClr val="44BBFF"/>
                </a:solidFill>
                <a:latin typeface="Calibri"/>
                <a:ea typeface="Calibri"/>
                <a:cs typeface="Calibri"/>
                <a:sym typeface="Calibri"/>
              </a:rPr>
              <a:t>Eg</a:t>
            </a:r>
            <a:r>
              <a:rPr lang="en-GB" dirty="0">
                <a:solidFill>
                  <a:srgbClr val="44BBFF"/>
                </a:solidFill>
                <a:latin typeface="Calibri"/>
                <a:ea typeface="Calibri"/>
                <a:cs typeface="Calibri"/>
                <a:sym typeface="Calibri"/>
              </a:rPr>
              <a:t>.</a:t>
            </a:r>
            <a:r>
              <a:rPr lang="en-GB" dirty="0">
                <a:solidFill>
                  <a:schemeClr val="dk1"/>
                </a:solidFill>
                <a:latin typeface="Calibri"/>
                <a:ea typeface="Calibri"/>
                <a:cs typeface="Calibri"/>
                <a:sym typeface="Calibri"/>
              </a:rPr>
              <a:t>"'Hi' → 'Hola', 'Thanks' → 'Gracias', 'Sorry' → ?"</a:t>
            </a:r>
            <a:endParaRPr dirty="0">
              <a:solidFill>
                <a:schemeClr val="dk1"/>
              </a:solidFill>
              <a:latin typeface="Calibri"/>
              <a:ea typeface="Calibri"/>
              <a:cs typeface="Calibri"/>
              <a:sym typeface="Calibri"/>
            </a:endParaRPr>
          </a:p>
        </p:txBody>
      </p:sp>
      <p:sp>
        <p:nvSpPr>
          <p:cNvPr id="208" name="Google Shape;208;p31"/>
          <p:cNvSpPr txBox="1"/>
          <p:nvPr/>
        </p:nvSpPr>
        <p:spPr>
          <a:xfrm>
            <a:off x="1700708" y="3302375"/>
            <a:ext cx="5892600" cy="28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a:solidFill>
                  <a:srgbClr val="44BBFF"/>
                </a:solidFill>
                <a:latin typeface="Calibri"/>
                <a:ea typeface="Calibri"/>
                <a:cs typeface="Calibri"/>
                <a:sym typeface="Calibri"/>
              </a:rPr>
              <a:t>Eg.</a:t>
            </a:r>
            <a:r>
              <a:rPr lang="en-GB" sz="1600">
                <a:solidFill>
                  <a:schemeClr val="dk1"/>
                </a:solidFill>
                <a:latin typeface="Calibri"/>
                <a:ea typeface="Calibri"/>
                <a:cs typeface="Calibri"/>
                <a:sym typeface="Calibri"/>
              </a:rPr>
              <a:t> You are a physics tutor. Explain quantum physics to a 5 year old.</a:t>
            </a:r>
            <a:endParaRPr sz="1600">
              <a:solidFill>
                <a:schemeClr val="dk1"/>
              </a:solidFill>
              <a:latin typeface="Calibri"/>
              <a:ea typeface="Calibri"/>
              <a:cs typeface="Calibri"/>
              <a:sym typeface="Calibri"/>
            </a:endParaRPr>
          </a:p>
        </p:txBody>
      </p:sp>
      <p:cxnSp>
        <p:nvCxnSpPr>
          <p:cNvPr id="209" name="Google Shape;209;p31"/>
          <p:cNvCxnSpPr>
            <a:stCxn id="207" idx="0"/>
          </p:cNvCxnSpPr>
          <p:nvPr/>
        </p:nvCxnSpPr>
        <p:spPr>
          <a:xfrm rot="10800000">
            <a:off x="7304200" y="801225"/>
            <a:ext cx="262200" cy="321300"/>
          </a:xfrm>
          <a:prstGeom prst="straightConnector1">
            <a:avLst/>
          </a:prstGeom>
          <a:noFill/>
          <a:ln w="9525" cap="flat" cmpd="sng">
            <a:solidFill>
              <a:schemeClr val="dk2"/>
            </a:solidFill>
            <a:prstDash val="solid"/>
            <a:round/>
            <a:headEnd type="none" w="med" len="med"/>
            <a:tailEnd type="none" w="med" len="med"/>
          </a:ln>
        </p:spPr>
      </p:cxnSp>
      <p:cxnSp>
        <p:nvCxnSpPr>
          <p:cNvPr id="210" name="Google Shape;210;p31"/>
          <p:cNvCxnSpPr>
            <a:stCxn id="199" idx="0"/>
          </p:cNvCxnSpPr>
          <p:nvPr/>
        </p:nvCxnSpPr>
        <p:spPr>
          <a:xfrm rot="10800000" flipH="1">
            <a:off x="1564150" y="812025"/>
            <a:ext cx="66000" cy="310500"/>
          </a:xfrm>
          <a:prstGeom prst="straightConnector1">
            <a:avLst/>
          </a:prstGeom>
          <a:noFill/>
          <a:ln w="9525" cap="flat" cmpd="sng">
            <a:solidFill>
              <a:schemeClr val="dk2"/>
            </a:solidFill>
            <a:prstDash val="solid"/>
            <a:round/>
            <a:headEnd type="none" w="med" len="med"/>
            <a:tailEnd type="none" w="med" len="med"/>
          </a:ln>
        </p:spPr>
      </p:cxnSp>
      <p:cxnSp>
        <p:nvCxnSpPr>
          <p:cNvPr id="211" name="Google Shape;211;p31"/>
          <p:cNvCxnSpPr>
            <a:stCxn id="206" idx="0"/>
            <a:endCxn id="197" idx="2"/>
          </p:cNvCxnSpPr>
          <p:nvPr/>
        </p:nvCxnSpPr>
        <p:spPr>
          <a:xfrm rot="10800000">
            <a:off x="4569475" y="830198"/>
            <a:ext cx="63600" cy="2985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pic>
        <p:nvPicPr>
          <p:cNvPr id="216" name="Google Shape;216;p32"/>
          <p:cNvPicPr preferRelativeResize="0"/>
          <p:nvPr/>
        </p:nvPicPr>
        <p:blipFill rotWithShape="1">
          <a:blip r:embed="rId3">
            <a:alphaModFix/>
          </a:blip>
          <a:srcRect b="8298"/>
          <a:stretch/>
        </p:blipFill>
        <p:spPr>
          <a:xfrm>
            <a:off x="152400" y="304800"/>
            <a:ext cx="8839199" cy="43930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8D7AE-3178-457B-8EA3-D80BD28947EB}"/>
              </a:ext>
            </a:extLst>
          </p:cNvPr>
          <p:cNvSpPr>
            <a:spLocks noGrp="1"/>
          </p:cNvSpPr>
          <p:nvPr>
            <p:ph type="ctrTitle"/>
          </p:nvPr>
        </p:nvSpPr>
        <p:spPr>
          <a:xfrm>
            <a:off x="101813" y="107116"/>
            <a:ext cx="8896190" cy="1106961"/>
          </a:xfrm>
        </p:spPr>
        <p:txBody>
          <a:bodyPr>
            <a:normAutofit fontScale="90000"/>
          </a:bodyPr>
          <a:lstStyle/>
          <a:p>
            <a:r>
              <a:rPr lang="en-IN" b="1" dirty="0"/>
              <a:t>Technical Implementation Strategies</a:t>
            </a:r>
            <a:br>
              <a:rPr lang="en-IN" dirty="0"/>
            </a:br>
            <a:endParaRPr lang="en-IN" dirty="0"/>
          </a:p>
        </p:txBody>
      </p:sp>
      <p:sp>
        <p:nvSpPr>
          <p:cNvPr id="4" name="TextBox 3">
            <a:extLst>
              <a:ext uri="{FF2B5EF4-FFF2-40B4-BE49-F238E27FC236}">
                <a16:creationId xmlns:a16="http://schemas.microsoft.com/office/drawing/2014/main" id="{D8543774-A0A8-4EDA-ABDD-6F3EE0D3D3D3}"/>
              </a:ext>
            </a:extLst>
          </p:cNvPr>
          <p:cNvSpPr txBox="1"/>
          <p:nvPr/>
        </p:nvSpPr>
        <p:spPr>
          <a:xfrm>
            <a:off x="422623" y="975872"/>
            <a:ext cx="8460120" cy="1415772"/>
          </a:xfrm>
          <a:prstGeom prst="rect">
            <a:avLst/>
          </a:prstGeom>
          <a:noFill/>
        </p:spPr>
        <p:txBody>
          <a:bodyPr wrap="square" rtlCol="0">
            <a:spAutoFit/>
          </a:bodyPr>
          <a:lstStyle/>
          <a:p>
            <a:r>
              <a:rPr lang="en-IN" sz="2400" b="1" dirty="0">
                <a:latin typeface="Calibri" panose="020F0502020204030204" pitchFamily="34" charset="0"/>
                <a:ea typeface="Calibri" panose="020F0502020204030204" pitchFamily="34" charset="0"/>
                <a:cs typeface="Calibri" panose="020F0502020204030204" pitchFamily="34" charset="0"/>
              </a:rPr>
              <a:t>Prompt Design Patterns</a:t>
            </a:r>
            <a:endParaRPr lang="en-IN" sz="2400" dirty="0">
              <a:latin typeface="Calibri" panose="020F0502020204030204" pitchFamily="34" charset="0"/>
              <a:ea typeface="Calibri" panose="020F0502020204030204" pitchFamily="34" charset="0"/>
              <a:cs typeface="Calibri" panose="020F0502020204030204" pitchFamily="34" charset="0"/>
            </a:endParaRPr>
          </a:p>
          <a:p>
            <a:pPr marL="285750" lvl="0" indent="-285750">
              <a:buFont typeface="Arial" panose="020B0604020202020204" pitchFamily="34" charset="0"/>
              <a:buChar char="•"/>
            </a:pPr>
            <a:r>
              <a:rPr lang="en-IN" sz="1600" dirty="0">
                <a:latin typeface="Calibri" panose="020F0502020204030204" pitchFamily="34" charset="0"/>
                <a:ea typeface="Calibri" panose="020F0502020204030204" pitchFamily="34" charset="0"/>
                <a:cs typeface="Calibri" panose="020F0502020204030204" pitchFamily="34" charset="0"/>
              </a:rPr>
              <a:t>Template-based approaches</a:t>
            </a:r>
          </a:p>
          <a:p>
            <a:pPr marL="285750" lvl="0" indent="-285750">
              <a:buFont typeface="Arial" panose="020B0604020202020204" pitchFamily="34" charset="0"/>
              <a:buChar char="•"/>
            </a:pPr>
            <a:r>
              <a:rPr lang="en-IN" sz="1600" dirty="0">
                <a:latin typeface="Calibri" panose="020F0502020204030204" pitchFamily="34" charset="0"/>
                <a:ea typeface="Calibri" panose="020F0502020204030204" pitchFamily="34" charset="0"/>
                <a:cs typeface="Calibri" panose="020F0502020204030204" pitchFamily="34" charset="0"/>
              </a:rPr>
              <a:t>Modular prompt construction</a:t>
            </a:r>
          </a:p>
          <a:p>
            <a:pPr marL="285750" lvl="0" indent="-285750">
              <a:buFont typeface="Arial" panose="020B0604020202020204" pitchFamily="34" charset="0"/>
              <a:buChar char="•"/>
            </a:pPr>
            <a:r>
              <a:rPr lang="en-IN" sz="1600" dirty="0">
                <a:latin typeface="Calibri" panose="020F0502020204030204" pitchFamily="34" charset="0"/>
                <a:ea typeface="Calibri" panose="020F0502020204030204" pitchFamily="34" charset="0"/>
                <a:cs typeface="Calibri" panose="020F0502020204030204" pitchFamily="34" charset="0"/>
              </a:rPr>
              <a:t>Reusable prompt frameworks</a:t>
            </a:r>
          </a:p>
          <a:p>
            <a:endParaRPr lang="en-IN" dirty="0"/>
          </a:p>
        </p:txBody>
      </p:sp>
      <p:sp>
        <p:nvSpPr>
          <p:cNvPr id="5" name="Rectangle 4">
            <a:extLst>
              <a:ext uri="{FF2B5EF4-FFF2-40B4-BE49-F238E27FC236}">
                <a16:creationId xmlns:a16="http://schemas.microsoft.com/office/drawing/2014/main" id="{1CCF2750-20B1-40C8-B7DC-7CB427306773}"/>
              </a:ext>
            </a:extLst>
          </p:cNvPr>
          <p:cNvSpPr/>
          <p:nvPr/>
        </p:nvSpPr>
        <p:spPr>
          <a:xfrm>
            <a:off x="422623" y="2393554"/>
            <a:ext cx="8575380" cy="607539"/>
          </a:xfrm>
          <a:prstGeom prst="rect">
            <a:avLst/>
          </a:prstGeom>
        </p:spPr>
        <p:txBody>
          <a:bodyPr wrap="square">
            <a:spAutoFit/>
          </a:bodyPr>
          <a:lstStyle/>
          <a:p>
            <a:pPr algn="just">
              <a:lnSpc>
                <a:spcPct val="107000"/>
              </a:lnSpc>
              <a:spcAft>
                <a:spcPts val="800"/>
              </a:spcAft>
            </a:pPr>
            <a:r>
              <a:rPr lang="en-IN" sz="1600" b="1" dirty="0">
                <a:solidFill>
                  <a:schemeClr val="bg2">
                    <a:lumMod val="60000"/>
                    <a:lumOff val="40000"/>
                  </a:schemeClr>
                </a:solidFill>
                <a:latin typeface="Calibri" panose="020F0502020204030204" pitchFamily="34" charset="0"/>
                <a:ea typeface="Calibri" panose="020F0502020204030204" pitchFamily="34" charset="0"/>
                <a:cs typeface="Calibri" panose="020F0502020204030204" pitchFamily="34" charset="0"/>
              </a:rPr>
              <a:t>Systematic prompt design reduces inconsistency and improves scalability across different AI applications and use cases.</a:t>
            </a:r>
            <a:endParaRPr lang="en-IN" sz="1600" b="1" dirty="0">
              <a:solidFill>
                <a:schemeClr val="bg2">
                  <a:lumMod val="60000"/>
                  <a:lumOff val="40000"/>
                </a:schemeClr>
              </a:solidFill>
              <a:effectLst/>
              <a:latin typeface="Calibri" panose="020F0502020204030204" pitchFamily="34" charset="0"/>
              <a:ea typeface="Calibri" panose="020F0502020204030204" pitchFamily="34" charset="0"/>
              <a:cs typeface="Calibri" panose="020F0502020204030204" pitchFamily="34" charset="0"/>
            </a:endParaRPr>
          </a:p>
        </p:txBody>
      </p:sp>
      <p:sp>
        <p:nvSpPr>
          <p:cNvPr id="6" name="Rectangle 5">
            <a:extLst>
              <a:ext uri="{FF2B5EF4-FFF2-40B4-BE49-F238E27FC236}">
                <a16:creationId xmlns:a16="http://schemas.microsoft.com/office/drawing/2014/main" id="{11E95C8C-99D2-48FE-B6C7-EF6BD6F390A5}"/>
              </a:ext>
            </a:extLst>
          </p:cNvPr>
          <p:cNvSpPr/>
          <p:nvPr/>
        </p:nvSpPr>
        <p:spPr>
          <a:xfrm>
            <a:off x="507147" y="3107589"/>
            <a:ext cx="8375596" cy="1263166"/>
          </a:xfrm>
          <a:prstGeom prst="rect">
            <a:avLst/>
          </a:prstGeom>
        </p:spPr>
        <p:txBody>
          <a:bodyPr wrap="square">
            <a:spAutoFit/>
          </a:bodyPr>
          <a:lstStyle/>
          <a:p>
            <a:pPr algn="just">
              <a:lnSpc>
                <a:spcPct val="107000"/>
              </a:lnSpc>
              <a:spcAft>
                <a:spcPts val="800"/>
              </a:spcAft>
            </a:pPr>
            <a:r>
              <a:rPr lang="en-IN" sz="1800" b="1" dirty="0">
                <a:latin typeface="Times New Roman" panose="02020603050405020304" pitchFamily="18" charset="0"/>
                <a:ea typeface="Times New Roman" panose="02020603050405020304" pitchFamily="18" charset="0"/>
                <a:cs typeface="Times New Roman" panose="02020603050405020304" pitchFamily="18" charset="0"/>
              </a:rPr>
              <a:t>Prompt-&gt; </a:t>
            </a:r>
            <a:r>
              <a:rPr lang="en-IN" sz="1800" dirty="0">
                <a:latin typeface="Times New Roman" panose="02020603050405020304" pitchFamily="18" charset="0"/>
                <a:ea typeface="Times New Roman" panose="02020603050405020304" pitchFamily="18" charset="0"/>
                <a:cs typeface="Times New Roman" panose="02020603050405020304" pitchFamily="18" charset="0"/>
              </a:rPr>
              <a:t> Template: "Act as [ROLE]. Analyze [SUBJECT] using [METHOD]. Provide [FORMAT] focusing on [CRITERIA]." Implementation: "Act as a security analyst. Analyze this network log using threat assessment methodology. Provide a risk report focusing on anomalies and recommendations."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584955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C0CBA-75F4-4BC4-851C-D3E5BDAAEECE}"/>
              </a:ext>
            </a:extLst>
          </p:cNvPr>
          <p:cNvSpPr>
            <a:spLocks noGrp="1"/>
          </p:cNvSpPr>
          <p:nvPr>
            <p:ph type="ctrTitle"/>
          </p:nvPr>
        </p:nvSpPr>
        <p:spPr>
          <a:xfrm>
            <a:off x="101813" y="84064"/>
            <a:ext cx="8865453" cy="1022437"/>
          </a:xfrm>
        </p:spPr>
        <p:txBody>
          <a:bodyPr>
            <a:normAutofit fontScale="90000"/>
          </a:bodyPr>
          <a:lstStyle/>
          <a:p>
            <a:r>
              <a:rPr lang="en-IN" sz="3600" b="1" dirty="0"/>
              <a:t>Context Engineering</a:t>
            </a:r>
            <a:br>
              <a:rPr lang="en-IN" dirty="0"/>
            </a:br>
            <a:endParaRPr lang="en-IN" dirty="0"/>
          </a:p>
        </p:txBody>
      </p:sp>
      <p:sp>
        <p:nvSpPr>
          <p:cNvPr id="4" name="Rectangle 3">
            <a:extLst>
              <a:ext uri="{FF2B5EF4-FFF2-40B4-BE49-F238E27FC236}">
                <a16:creationId xmlns:a16="http://schemas.microsoft.com/office/drawing/2014/main" id="{E67B503A-EDDC-4DDE-B2CE-09C3999AFDD0}"/>
              </a:ext>
            </a:extLst>
          </p:cNvPr>
          <p:cNvSpPr/>
          <p:nvPr/>
        </p:nvSpPr>
        <p:spPr>
          <a:xfrm>
            <a:off x="564776" y="868821"/>
            <a:ext cx="8402490" cy="1173463"/>
          </a:xfrm>
          <a:prstGeom prst="rect">
            <a:avLst/>
          </a:prstGeom>
        </p:spPr>
        <p:txBody>
          <a:bodyPr wrap="square">
            <a:sp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1800" dirty="0">
                <a:latin typeface="Calibri" panose="020F0502020204030204" pitchFamily="34" charset="0"/>
                <a:ea typeface="Calibri" panose="020F0502020204030204" pitchFamily="34" charset="0"/>
                <a:cs typeface="Calibri" panose="020F0502020204030204" pitchFamily="34" charset="0"/>
              </a:rPr>
              <a:t>Information hierarchy and prioritization</a:t>
            </a: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latin typeface="Calibri" panose="020F0502020204030204" pitchFamily="34" charset="0"/>
                <a:ea typeface="Calibri" panose="020F0502020204030204" pitchFamily="34" charset="0"/>
                <a:cs typeface="Calibri" panose="020F0502020204030204" pitchFamily="34" charset="0"/>
              </a:rPr>
              <a:t>Background knowledge injection</a:t>
            </a: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latin typeface="Calibri" panose="020F0502020204030204" pitchFamily="34" charset="0"/>
                <a:ea typeface="Calibri" panose="020F0502020204030204" pitchFamily="34" charset="0"/>
                <a:cs typeface="Calibri" panose="020F0502020204030204" pitchFamily="34" charset="0"/>
              </a:rPr>
              <a:t>Domain-specific contextualization</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6B9BAC8F-03D9-4CEC-96A2-ECF251EEE1BB}"/>
              </a:ext>
            </a:extLst>
          </p:cNvPr>
          <p:cNvSpPr/>
          <p:nvPr/>
        </p:nvSpPr>
        <p:spPr>
          <a:xfrm>
            <a:off x="564775" y="2185491"/>
            <a:ext cx="8402489" cy="670440"/>
          </a:xfrm>
          <a:prstGeom prst="rect">
            <a:avLst/>
          </a:prstGeom>
        </p:spPr>
        <p:txBody>
          <a:bodyPr wrap="square">
            <a:spAutoFit/>
          </a:bodyPr>
          <a:lstStyle/>
          <a:p>
            <a:pPr algn="just">
              <a:lnSpc>
                <a:spcPct val="107000"/>
              </a:lnSpc>
              <a:spcAft>
                <a:spcPts val="800"/>
              </a:spcAft>
            </a:pPr>
            <a:r>
              <a:rPr lang="en-IN" sz="1800" b="1" dirty="0">
                <a:solidFill>
                  <a:schemeClr val="bg2">
                    <a:lumMod val="60000"/>
                    <a:lumOff val="40000"/>
                  </a:schemeClr>
                </a:solidFill>
                <a:latin typeface="Times New Roman" panose="02020603050405020304" pitchFamily="18" charset="0"/>
                <a:ea typeface="Times New Roman" panose="02020603050405020304" pitchFamily="18" charset="0"/>
                <a:cs typeface="Times New Roman" panose="02020603050405020304" pitchFamily="18" charset="0"/>
              </a:rPr>
              <a:t>Effective context engineering ensures the AI model has appropriate background information to generate relevant and accurate responses.</a:t>
            </a:r>
            <a:endParaRPr lang="en-IN" sz="1600" b="1"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81377EEC-B69E-4A00-A2FC-3A274B0E52D6}"/>
              </a:ext>
            </a:extLst>
          </p:cNvPr>
          <p:cNvSpPr/>
          <p:nvPr/>
        </p:nvSpPr>
        <p:spPr>
          <a:xfrm>
            <a:off x="564775" y="3121274"/>
            <a:ext cx="8310284" cy="966803"/>
          </a:xfrm>
          <a:prstGeom prst="rect">
            <a:avLst/>
          </a:prstGeom>
        </p:spPr>
        <p:txBody>
          <a:bodyPr wrap="square">
            <a:spAutoFit/>
          </a:bodyPr>
          <a:lstStyle/>
          <a:p>
            <a:pPr algn="just">
              <a:lnSpc>
                <a:spcPct val="107000"/>
              </a:lnSpc>
              <a:spcAft>
                <a:spcPts val="800"/>
              </a:spcAft>
            </a:pPr>
            <a:r>
              <a:rPr lang="en-IN" sz="1800" b="1" dirty="0">
                <a:latin typeface="Times New Roman" panose="02020603050405020304" pitchFamily="18" charset="0"/>
                <a:ea typeface="Times New Roman" panose="02020603050405020304" pitchFamily="18" charset="0"/>
                <a:cs typeface="Times New Roman" panose="02020603050405020304" pitchFamily="18" charset="0"/>
              </a:rPr>
              <a:t>Prompt -&gt;</a:t>
            </a:r>
            <a:r>
              <a:rPr lang="en-IN" sz="1800" dirty="0">
                <a:latin typeface="Times New Roman" panose="02020603050405020304" pitchFamily="18" charset="0"/>
                <a:ea typeface="Times New Roman" panose="02020603050405020304" pitchFamily="18" charset="0"/>
                <a:cs typeface="Times New Roman" panose="02020603050405020304" pitchFamily="18" charset="0"/>
              </a:rPr>
              <a:t> Poor Context: "Debug this code" Rich Context: "Debug this Python Flask API code that handles user authentication. The error occurs during login validation, returning 500 status. Focus on database connection and session management."</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027329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grpSp>
        <p:nvGrpSpPr>
          <p:cNvPr id="221" name="Google Shape;221;p33"/>
          <p:cNvGrpSpPr/>
          <p:nvPr/>
        </p:nvGrpSpPr>
        <p:grpSpPr>
          <a:xfrm>
            <a:off x="1164375" y="141750"/>
            <a:ext cx="6657804" cy="1145177"/>
            <a:chOff x="0" y="141750"/>
            <a:chExt cx="3695700" cy="941700"/>
          </a:xfrm>
        </p:grpSpPr>
        <p:sp>
          <p:nvSpPr>
            <p:cNvPr id="222" name="Google Shape;222;p33"/>
            <p:cNvSpPr/>
            <p:nvPr/>
          </p:nvSpPr>
          <p:spPr>
            <a:xfrm>
              <a:off x="0" y="141750"/>
              <a:ext cx="3695700" cy="9417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23" name="Google Shape;223;p33"/>
            <p:cNvSpPr txBox="1"/>
            <p:nvPr/>
          </p:nvSpPr>
          <p:spPr>
            <a:xfrm>
              <a:off x="118488" y="168732"/>
              <a:ext cx="3462900" cy="615000"/>
            </a:xfrm>
            <a:prstGeom prst="rect">
              <a:avLst/>
            </a:prstGeom>
            <a:noFill/>
            <a:ln>
              <a:noFill/>
            </a:ln>
          </p:spPr>
          <p:txBody>
            <a:bodyPr spcFirstLastPara="1" wrap="square" lIns="91425" tIns="91425" rIns="91425" bIns="91425" anchor="t" anchorCtr="0">
              <a:noAutofit/>
            </a:bodyPr>
            <a:lstStyle/>
            <a:p>
              <a:pPr algn="ctr"/>
              <a:r>
                <a:rPr lang="en-IN" sz="2000" b="1" dirty="0"/>
                <a:t>Advanced Techniques</a:t>
              </a:r>
              <a:endParaRPr lang="en-IN" sz="2000" dirty="0"/>
            </a:p>
            <a:p>
              <a:pPr marL="0" lvl="0" indent="0" algn="ctr" rtl="0">
                <a:spcBef>
                  <a:spcPts val="0"/>
                </a:spcBef>
                <a:spcAft>
                  <a:spcPts val="0"/>
                </a:spcAft>
                <a:buNone/>
              </a:pPr>
              <a:r>
                <a:rPr lang="en-GB" sz="3400" b="1" dirty="0">
                  <a:solidFill>
                    <a:srgbClr val="0EA7FF"/>
                  </a:solidFill>
                  <a:latin typeface="Lexend"/>
                  <a:ea typeface="Lexend"/>
                  <a:cs typeface="Lexend"/>
                  <a:sym typeface="Lexend"/>
                </a:rPr>
                <a:t>4. Prompt Design Patterns</a:t>
              </a:r>
              <a:endParaRPr sz="3400" b="1" dirty="0">
                <a:solidFill>
                  <a:srgbClr val="0EA7FF"/>
                </a:solidFill>
                <a:latin typeface="Lexend"/>
                <a:ea typeface="Lexend"/>
                <a:cs typeface="Lexend"/>
                <a:sym typeface="Lexend"/>
              </a:endParaRPr>
            </a:p>
          </p:txBody>
        </p:sp>
      </p:grpSp>
      <p:sp>
        <p:nvSpPr>
          <p:cNvPr id="224" name="Google Shape;224;p33"/>
          <p:cNvSpPr txBox="1"/>
          <p:nvPr/>
        </p:nvSpPr>
        <p:spPr>
          <a:xfrm>
            <a:off x="455489" y="1478877"/>
            <a:ext cx="8340600" cy="750300"/>
          </a:xfrm>
          <a:prstGeom prst="rect">
            <a:avLst/>
          </a:prstGeom>
          <a:solidFill>
            <a:srgbClr val="D3EFFF"/>
          </a:solidFill>
          <a:ln w="9525" cap="flat" cmpd="sng">
            <a:solidFill>
              <a:srgbClr val="D3EF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600" b="1" dirty="0">
                <a:solidFill>
                  <a:schemeClr val="dk1"/>
                </a:solidFill>
                <a:latin typeface="Calibri"/>
                <a:ea typeface="Calibri"/>
                <a:cs typeface="Calibri"/>
                <a:sym typeface="Calibri"/>
              </a:rPr>
              <a:t>Chain-of-thought</a:t>
            </a:r>
            <a:r>
              <a:rPr lang="en-GB" sz="1600" dirty="0">
                <a:solidFill>
                  <a:schemeClr val="dk1"/>
                </a:solidFill>
                <a:latin typeface="Calibri"/>
                <a:ea typeface="Calibri"/>
                <a:cs typeface="Calibri"/>
                <a:sym typeface="Calibri"/>
              </a:rPr>
              <a:t>: Ask the model to “think step-by-step”.</a:t>
            </a:r>
            <a:endParaRPr sz="1600" dirty="0">
              <a:solidFill>
                <a:schemeClr val="dk1"/>
              </a:solidFill>
              <a:latin typeface="Calibri"/>
              <a:ea typeface="Calibri"/>
              <a:cs typeface="Calibri"/>
              <a:sym typeface="Calibri"/>
            </a:endParaRPr>
          </a:p>
          <a:p>
            <a:pPr marL="0" lvl="0" indent="0" algn="l" rtl="0">
              <a:spcBef>
                <a:spcPts val="0"/>
              </a:spcBef>
              <a:spcAft>
                <a:spcPts val="0"/>
              </a:spcAft>
              <a:buNone/>
            </a:pPr>
            <a:r>
              <a:rPr lang="en-GB" sz="1600" dirty="0">
                <a:solidFill>
                  <a:srgbClr val="0EA7FF"/>
                </a:solidFill>
                <a:latin typeface="Calibri"/>
                <a:ea typeface="Calibri"/>
                <a:cs typeface="Calibri"/>
                <a:sym typeface="Calibri"/>
              </a:rPr>
              <a:t>Example:</a:t>
            </a:r>
            <a:r>
              <a:rPr lang="en-GB" sz="1600" dirty="0">
                <a:solidFill>
                  <a:schemeClr val="dk1"/>
                </a:solidFill>
                <a:latin typeface="Calibri"/>
                <a:ea typeface="Calibri"/>
                <a:cs typeface="Calibri"/>
                <a:sym typeface="Calibri"/>
              </a:rPr>
              <a:t> "Solve this: If I have 5 apples and buy 3 more, how many total? Think step-by-step."</a:t>
            </a:r>
            <a:endParaRPr sz="1600" dirty="0">
              <a:solidFill>
                <a:schemeClr val="dk1"/>
              </a:solidFill>
              <a:latin typeface="Calibri"/>
              <a:ea typeface="Calibri"/>
              <a:cs typeface="Calibri"/>
              <a:sym typeface="Calibri"/>
            </a:endParaRPr>
          </a:p>
        </p:txBody>
      </p:sp>
      <p:sp>
        <p:nvSpPr>
          <p:cNvPr id="225" name="Google Shape;225;p33"/>
          <p:cNvSpPr txBox="1"/>
          <p:nvPr/>
        </p:nvSpPr>
        <p:spPr>
          <a:xfrm>
            <a:off x="455489" y="2443198"/>
            <a:ext cx="8340600" cy="750300"/>
          </a:xfrm>
          <a:prstGeom prst="rect">
            <a:avLst/>
          </a:prstGeom>
          <a:solidFill>
            <a:srgbClr val="D3EFFF"/>
          </a:solidFill>
          <a:ln w="9525" cap="flat" cmpd="sng">
            <a:solidFill>
              <a:srgbClr val="D3EF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600" b="1" dirty="0" err="1">
                <a:solidFill>
                  <a:schemeClr val="dk1"/>
                </a:solidFill>
                <a:latin typeface="Calibri"/>
                <a:ea typeface="Calibri"/>
                <a:cs typeface="Calibri"/>
                <a:sym typeface="Calibri"/>
              </a:rPr>
              <a:t>ReAct</a:t>
            </a:r>
            <a:r>
              <a:rPr lang="en-GB" sz="1600" b="1" dirty="0">
                <a:solidFill>
                  <a:schemeClr val="dk1"/>
                </a:solidFill>
                <a:latin typeface="Calibri"/>
                <a:ea typeface="Calibri"/>
                <a:cs typeface="Calibri"/>
                <a:sym typeface="Calibri"/>
              </a:rPr>
              <a:t> (Reason + Act)</a:t>
            </a:r>
            <a:r>
              <a:rPr lang="en-GB" sz="1600" dirty="0">
                <a:solidFill>
                  <a:schemeClr val="dk1"/>
                </a:solidFill>
                <a:latin typeface="Calibri"/>
                <a:ea typeface="Calibri"/>
                <a:cs typeface="Calibri"/>
                <a:sym typeface="Calibri"/>
              </a:rPr>
              <a:t>: Combine reasoning and action in cycles.</a:t>
            </a:r>
            <a:endParaRPr sz="1600" dirty="0">
              <a:solidFill>
                <a:schemeClr val="dk1"/>
              </a:solidFill>
              <a:latin typeface="Calibri"/>
              <a:ea typeface="Calibri"/>
              <a:cs typeface="Calibri"/>
              <a:sym typeface="Calibri"/>
            </a:endParaRPr>
          </a:p>
          <a:p>
            <a:pPr marL="0" lvl="0" indent="0" algn="l" rtl="0">
              <a:spcBef>
                <a:spcPts val="0"/>
              </a:spcBef>
              <a:spcAft>
                <a:spcPts val="0"/>
              </a:spcAft>
              <a:buNone/>
            </a:pPr>
            <a:r>
              <a:rPr lang="en-GB" sz="1600" dirty="0">
                <a:solidFill>
                  <a:srgbClr val="0EA7FF"/>
                </a:solidFill>
                <a:latin typeface="Calibri"/>
                <a:ea typeface="Calibri"/>
                <a:cs typeface="Calibri"/>
                <a:sym typeface="Calibri"/>
              </a:rPr>
              <a:t>Example:</a:t>
            </a:r>
            <a:r>
              <a:rPr lang="en-GB" sz="1600" dirty="0">
                <a:solidFill>
                  <a:schemeClr val="dk1"/>
                </a:solidFill>
                <a:latin typeface="Calibri"/>
                <a:ea typeface="Calibri"/>
                <a:cs typeface="Calibri"/>
                <a:sym typeface="Calibri"/>
              </a:rPr>
              <a:t>  "Search for the capital of France. Then answer the question." (with tool use)</a:t>
            </a:r>
            <a:endParaRPr sz="1600" dirty="0">
              <a:solidFill>
                <a:schemeClr val="dk1"/>
              </a:solidFill>
              <a:latin typeface="Calibri"/>
              <a:ea typeface="Calibri"/>
              <a:cs typeface="Calibri"/>
              <a:sym typeface="Calibri"/>
            </a:endParaRPr>
          </a:p>
          <a:p>
            <a:pPr marL="0" lvl="0" indent="0" algn="l" rtl="0">
              <a:spcBef>
                <a:spcPts val="0"/>
              </a:spcBef>
              <a:spcAft>
                <a:spcPts val="0"/>
              </a:spcAft>
              <a:buNone/>
            </a:pPr>
            <a:endParaRPr sz="1600" dirty="0">
              <a:solidFill>
                <a:schemeClr val="dk1"/>
              </a:solidFill>
              <a:latin typeface="Calibri"/>
              <a:ea typeface="Calibri"/>
              <a:cs typeface="Calibri"/>
              <a:sym typeface="Calibri"/>
            </a:endParaRPr>
          </a:p>
        </p:txBody>
      </p:sp>
      <p:sp>
        <p:nvSpPr>
          <p:cNvPr id="226" name="Google Shape;226;p33"/>
          <p:cNvSpPr txBox="1"/>
          <p:nvPr/>
        </p:nvSpPr>
        <p:spPr>
          <a:xfrm>
            <a:off x="455489" y="3289473"/>
            <a:ext cx="8340600" cy="750300"/>
          </a:xfrm>
          <a:prstGeom prst="rect">
            <a:avLst/>
          </a:prstGeom>
          <a:solidFill>
            <a:srgbClr val="D3EFFF"/>
          </a:solidFill>
          <a:ln w="9525" cap="flat" cmpd="sng">
            <a:solidFill>
              <a:srgbClr val="D3EF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600" b="1" dirty="0">
                <a:solidFill>
                  <a:schemeClr val="dk1"/>
                </a:solidFill>
                <a:latin typeface="Calibri"/>
                <a:ea typeface="Calibri"/>
                <a:cs typeface="Calibri"/>
                <a:sym typeface="Calibri"/>
              </a:rPr>
              <a:t>Self-consistency</a:t>
            </a:r>
            <a:r>
              <a:rPr lang="en-GB" sz="1600" dirty="0">
                <a:solidFill>
                  <a:schemeClr val="dk1"/>
                </a:solidFill>
                <a:latin typeface="Calibri"/>
                <a:ea typeface="Calibri"/>
                <a:cs typeface="Calibri"/>
                <a:sym typeface="Calibri"/>
              </a:rPr>
              <a:t>: Sample multiple answers and pick the most frequent.</a:t>
            </a:r>
            <a:endParaRPr sz="1600" dirty="0">
              <a:solidFill>
                <a:schemeClr val="dk1"/>
              </a:solidFill>
              <a:latin typeface="Calibri"/>
              <a:ea typeface="Calibri"/>
              <a:cs typeface="Calibri"/>
              <a:sym typeface="Calibri"/>
            </a:endParaRPr>
          </a:p>
          <a:p>
            <a:pPr marL="0" lvl="0" indent="0" algn="l" rtl="0">
              <a:spcBef>
                <a:spcPts val="0"/>
              </a:spcBef>
              <a:spcAft>
                <a:spcPts val="0"/>
              </a:spcAft>
              <a:buNone/>
            </a:pPr>
            <a:r>
              <a:rPr lang="en-GB" sz="1600" dirty="0">
                <a:solidFill>
                  <a:srgbClr val="0EA7FF"/>
                </a:solidFill>
                <a:latin typeface="Calibri"/>
                <a:ea typeface="Calibri"/>
                <a:cs typeface="Calibri"/>
                <a:sym typeface="Calibri"/>
              </a:rPr>
              <a:t>Example:</a:t>
            </a:r>
            <a:r>
              <a:rPr lang="en-GB" sz="1600" dirty="0">
                <a:solidFill>
                  <a:schemeClr val="dk1"/>
                </a:solidFill>
                <a:latin typeface="Calibri"/>
                <a:ea typeface="Calibri"/>
                <a:cs typeface="Calibri"/>
                <a:sym typeface="Calibri"/>
              </a:rPr>
              <a:t> Ask 5 completions → Choose most consistent result.</a:t>
            </a:r>
            <a:endParaRPr sz="1600" dirty="0">
              <a:solidFill>
                <a:schemeClr val="dk1"/>
              </a:solidFill>
              <a:latin typeface="Calibri"/>
              <a:ea typeface="Calibri"/>
              <a:cs typeface="Calibri"/>
              <a:sym typeface="Calibri"/>
            </a:endParaRPr>
          </a:p>
        </p:txBody>
      </p:sp>
      <p:sp>
        <p:nvSpPr>
          <p:cNvPr id="227" name="Google Shape;227;p33"/>
          <p:cNvSpPr txBox="1"/>
          <p:nvPr/>
        </p:nvSpPr>
        <p:spPr>
          <a:xfrm>
            <a:off x="401700" y="4231723"/>
            <a:ext cx="8340600" cy="750300"/>
          </a:xfrm>
          <a:prstGeom prst="rect">
            <a:avLst/>
          </a:prstGeom>
          <a:solidFill>
            <a:srgbClr val="D3EFFF"/>
          </a:solidFill>
          <a:ln w="9525" cap="flat" cmpd="sng">
            <a:solidFill>
              <a:srgbClr val="D3EF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600" b="1" dirty="0">
                <a:solidFill>
                  <a:schemeClr val="dk1"/>
                </a:solidFill>
                <a:latin typeface="Calibri"/>
                <a:ea typeface="Calibri"/>
                <a:cs typeface="Calibri"/>
                <a:sym typeface="Calibri"/>
              </a:rPr>
              <a:t>Iterative prompting</a:t>
            </a:r>
            <a:r>
              <a:rPr lang="en-GB" sz="1600" dirty="0">
                <a:solidFill>
                  <a:schemeClr val="dk1"/>
                </a:solidFill>
                <a:latin typeface="Calibri"/>
                <a:ea typeface="Calibri"/>
                <a:cs typeface="Calibri"/>
                <a:sym typeface="Calibri"/>
              </a:rPr>
              <a:t>: Refine outputs through repeated feedback.</a:t>
            </a:r>
            <a:endParaRPr sz="1600" dirty="0">
              <a:solidFill>
                <a:schemeClr val="dk1"/>
              </a:solidFill>
              <a:latin typeface="Calibri"/>
              <a:ea typeface="Calibri"/>
              <a:cs typeface="Calibri"/>
              <a:sym typeface="Calibri"/>
            </a:endParaRPr>
          </a:p>
          <a:p>
            <a:pPr marL="0" lvl="0" indent="0" algn="l" rtl="0">
              <a:spcBef>
                <a:spcPts val="0"/>
              </a:spcBef>
              <a:spcAft>
                <a:spcPts val="0"/>
              </a:spcAft>
              <a:buNone/>
            </a:pPr>
            <a:r>
              <a:rPr lang="en-GB" sz="1600" dirty="0">
                <a:solidFill>
                  <a:srgbClr val="0EA7FF"/>
                </a:solidFill>
                <a:latin typeface="Calibri"/>
                <a:ea typeface="Calibri"/>
                <a:cs typeface="Calibri"/>
                <a:sym typeface="Calibri"/>
              </a:rPr>
              <a:t>Example:</a:t>
            </a:r>
            <a:r>
              <a:rPr lang="en-GB" sz="1600" dirty="0">
                <a:solidFill>
                  <a:schemeClr val="dk1"/>
                </a:solidFill>
                <a:latin typeface="Calibri"/>
                <a:ea typeface="Calibri"/>
                <a:cs typeface="Calibri"/>
                <a:sym typeface="Calibri"/>
              </a:rPr>
              <a:t> "Summarize this article. Now improve the clarity. Now shorten it."</a:t>
            </a:r>
            <a:endParaRPr sz="1600" dirty="0">
              <a:solidFill>
                <a:schemeClr val="dk1"/>
              </a:solidFill>
              <a:latin typeface="Calibri"/>
              <a:ea typeface="Calibri"/>
              <a:cs typeface="Calibri"/>
              <a:sym typeface="Calibri"/>
            </a:endParaRPr>
          </a:p>
          <a:p>
            <a:pPr marL="0" lvl="0" indent="0" algn="l" rtl="0">
              <a:spcBef>
                <a:spcPts val="0"/>
              </a:spcBef>
              <a:spcAft>
                <a:spcPts val="0"/>
              </a:spcAft>
              <a:buNone/>
            </a:pPr>
            <a:endParaRPr sz="1600" dirty="0">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7B3134-C9B8-44C1-A324-A33F4112E718}"/>
              </a:ext>
            </a:extLst>
          </p:cNvPr>
          <p:cNvPicPr>
            <a:picLocks noChangeAspect="1"/>
          </p:cNvPicPr>
          <p:nvPr/>
        </p:nvPicPr>
        <p:blipFill>
          <a:blip r:embed="rId2"/>
          <a:stretch>
            <a:fillRect/>
          </a:stretch>
        </p:blipFill>
        <p:spPr>
          <a:xfrm>
            <a:off x="706932" y="92209"/>
            <a:ext cx="7591824" cy="4848626"/>
          </a:xfrm>
          <a:prstGeom prst="rect">
            <a:avLst/>
          </a:prstGeom>
        </p:spPr>
      </p:pic>
    </p:spTree>
    <p:extLst>
      <p:ext uri="{BB962C8B-B14F-4D97-AF65-F5344CB8AC3E}">
        <p14:creationId xmlns:p14="http://schemas.microsoft.com/office/powerpoint/2010/main" val="3032778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60BE7F9-F4B8-48B0-818D-5503F3C4F55D}"/>
              </a:ext>
            </a:extLst>
          </p:cNvPr>
          <p:cNvSpPr/>
          <p:nvPr/>
        </p:nvSpPr>
        <p:spPr>
          <a:xfrm>
            <a:off x="382281" y="213209"/>
            <a:ext cx="8379438" cy="1336135"/>
          </a:xfrm>
          <a:prstGeom prst="rect">
            <a:avLst/>
          </a:prstGeom>
        </p:spPr>
        <p:txBody>
          <a:bodyPr wrap="square">
            <a:spAutoFit/>
          </a:bodyPr>
          <a:lstStyle/>
          <a:p>
            <a:pPr>
              <a:lnSpc>
                <a:spcPct val="107000"/>
              </a:lnSpc>
              <a:spcAft>
                <a:spcPts val="800"/>
              </a:spcAft>
            </a:pPr>
            <a:r>
              <a:rPr lang="en-IN" b="1" dirty="0">
                <a:solidFill>
                  <a:schemeClr val="bg2">
                    <a:lumMod val="60000"/>
                    <a:lumOff val="40000"/>
                  </a:schemeClr>
                </a:solidFill>
                <a:latin typeface="Times New Roman" panose="02020603050405020304" pitchFamily="18" charset="0"/>
                <a:ea typeface="Times New Roman" panose="02020603050405020304" pitchFamily="18" charset="0"/>
                <a:cs typeface="Times New Roman" panose="02020603050405020304" pitchFamily="18" charset="0"/>
              </a:rPr>
              <a:t>Chain-of-thought prompting </a:t>
            </a:r>
            <a:r>
              <a:rPr lang="en-IN" dirty="0">
                <a:solidFill>
                  <a:schemeClr val="bg2">
                    <a:lumMod val="60000"/>
                    <a:lumOff val="40000"/>
                  </a:schemeClr>
                </a:solidFill>
                <a:latin typeface="Times New Roman" panose="02020603050405020304" pitchFamily="18" charset="0"/>
                <a:ea typeface="Times New Roman" panose="02020603050405020304" pitchFamily="18" charset="0"/>
                <a:cs typeface="Times New Roman" panose="02020603050405020304" pitchFamily="18" charset="0"/>
              </a:rPr>
              <a:t>improves AI reasoning by explicitly requesting intermediate steps and logical progression through problem-solving processes.</a:t>
            </a:r>
            <a:endParaRPr lang="en-IN" sz="1200" dirty="0">
              <a:solidFill>
                <a:schemeClr val="bg2">
                  <a:lumMod val="60000"/>
                  <a:lumOff val="40000"/>
                </a:schemeClr>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b="1" dirty="0">
                <a:latin typeface="Times New Roman" panose="02020603050405020304" pitchFamily="18" charset="0"/>
                <a:ea typeface="Times New Roman" panose="02020603050405020304" pitchFamily="18" charset="0"/>
                <a:cs typeface="Times New Roman" panose="02020603050405020304" pitchFamily="18" charset="0"/>
              </a:rPr>
              <a:t>Example</a:t>
            </a:r>
            <a:r>
              <a:rPr lang="en-IN" dirty="0">
                <a:latin typeface="Times New Roman" panose="02020603050405020304" pitchFamily="18" charset="0"/>
                <a:ea typeface="Times New Roman" panose="02020603050405020304" pitchFamily="18" charset="0"/>
                <a:cs typeface="Times New Roman" panose="02020603050405020304" pitchFamily="18" charset="0"/>
              </a:rPr>
              <a:t>: Direct: "Calculate the ROI for this project" Chain-of-Thought: "Calculate project ROI step-by-step: 1) Identify initial investment costs, 2) Calculate total returns over 3 years, 3) Apply ROI formula, 4) Interpret results with risk factors."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E1E62980-8FFB-4452-807F-6404B076507F}"/>
              </a:ext>
            </a:extLst>
          </p:cNvPr>
          <p:cNvSpPr/>
          <p:nvPr/>
        </p:nvSpPr>
        <p:spPr>
          <a:xfrm>
            <a:off x="382281" y="1788426"/>
            <a:ext cx="8379438" cy="1336135"/>
          </a:xfrm>
          <a:prstGeom prst="rect">
            <a:avLst/>
          </a:prstGeom>
        </p:spPr>
        <p:txBody>
          <a:bodyPr wrap="square">
            <a:spAutoFit/>
          </a:bodyPr>
          <a:lstStyle/>
          <a:p>
            <a:pPr>
              <a:lnSpc>
                <a:spcPct val="107000"/>
              </a:lnSpc>
              <a:spcAft>
                <a:spcPts val="800"/>
              </a:spcAft>
            </a:pPr>
            <a:r>
              <a:rPr lang="en-IN" b="1" dirty="0">
                <a:solidFill>
                  <a:schemeClr val="bg2">
                    <a:lumMod val="60000"/>
                    <a:lumOff val="40000"/>
                  </a:schemeClr>
                </a:solidFill>
                <a:latin typeface="Times New Roman" panose="02020603050405020304" pitchFamily="18" charset="0"/>
                <a:ea typeface="Times New Roman" panose="02020603050405020304" pitchFamily="18" charset="0"/>
                <a:cs typeface="Times New Roman" panose="02020603050405020304" pitchFamily="18" charset="0"/>
              </a:rPr>
              <a:t>Few-shot prompting </a:t>
            </a:r>
            <a:r>
              <a:rPr lang="en-IN" dirty="0">
                <a:solidFill>
                  <a:schemeClr val="bg2">
                    <a:lumMod val="60000"/>
                    <a:lumOff val="40000"/>
                  </a:schemeClr>
                </a:solidFill>
                <a:latin typeface="Times New Roman" panose="02020603050405020304" pitchFamily="18" charset="0"/>
                <a:ea typeface="Times New Roman" panose="02020603050405020304" pitchFamily="18" charset="0"/>
                <a:cs typeface="Times New Roman" panose="02020603050405020304" pitchFamily="18" charset="0"/>
              </a:rPr>
              <a:t>provides concrete examples to establish patterns and expected output formats, improving consistency and accuracy.</a:t>
            </a:r>
            <a:endParaRPr lang="en-IN" sz="1200" dirty="0">
              <a:solidFill>
                <a:schemeClr val="bg2">
                  <a:lumMod val="60000"/>
                  <a:lumOff val="40000"/>
                </a:schemeClr>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b="1" dirty="0">
                <a:latin typeface="Times New Roman" panose="02020603050405020304" pitchFamily="18" charset="0"/>
                <a:ea typeface="Times New Roman" panose="02020603050405020304" pitchFamily="18" charset="0"/>
                <a:cs typeface="Times New Roman" panose="02020603050405020304" pitchFamily="18" charset="0"/>
              </a:rPr>
              <a:t>Example</a:t>
            </a:r>
            <a:r>
              <a:rPr lang="en-IN" dirty="0">
                <a:latin typeface="Times New Roman" panose="02020603050405020304" pitchFamily="18" charset="0"/>
                <a:ea typeface="Times New Roman" panose="02020603050405020304" pitchFamily="18" charset="0"/>
                <a:cs typeface="Times New Roman" panose="02020603050405020304" pitchFamily="18" charset="0"/>
              </a:rPr>
              <a:t>: Zero-shot: "Categorize these customer reviews" Few-shot: "Categorize customer reviews as Positive/Negative/Neutral: Review: 'Great product, fast shipping' → Positive Review: 'Okay quality, average service' → Neutral Now categorize: 'Terrible experience, would not recommend'"</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25802F97-7594-41AA-A09B-BAC1DA5E14C5}"/>
              </a:ext>
            </a:extLst>
          </p:cNvPr>
          <p:cNvSpPr/>
          <p:nvPr/>
        </p:nvSpPr>
        <p:spPr>
          <a:xfrm>
            <a:off x="382280" y="3133132"/>
            <a:ext cx="8379437" cy="1336135"/>
          </a:xfrm>
          <a:prstGeom prst="rect">
            <a:avLst/>
          </a:prstGeom>
        </p:spPr>
        <p:txBody>
          <a:bodyPr wrap="square">
            <a:spAutoFit/>
          </a:bodyPr>
          <a:lstStyle/>
          <a:p>
            <a:pPr>
              <a:lnSpc>
                <a:spcPct val="107000"/>
              </a:lnSpc>
              <a:spcAft>
                <a:spcPts val="800"/>
              </a:spcAft>
            </a:pPr>
            <a:r>
              <a:rPr lang="en-IN" b="1" dirty="0">
                <a:solidFill>
                  <a:schemeClr val="bg2">
                    <a:lumMod val="60000"/>
                    <a:lumOff val="40000"/>
                  </a:schemeClr>
                </a:solidFill>
                <a:latin typeface="Times New Roman" panose="02020603050405020304" pitchFamily="18" charset="0"/>
                <a:ea typeface="Times New Roman" panose="02020603050405020304" pitchFamily="18" charset="0"/>
                <a:cs typeface="Times New Roman" panose="02020603050405020304" pitchFamily="18" charset="0"/>
              </a:rPr>
              <a:t>Role-based prompting </a:t>
            </a:r>
            <a:r>
              <a:rPr lang="en-IN" dirty="0">
                <a:solidFill>
                  <a:schemeClr val="bg2">
                    <a:lumMod val="60000"/>
                    <a:lumOff val="40000"/>
                  </a:schemeClr>
                </a:solidFill>
                <a:latin typeface="Times New Roman" panose="02020603050405020304" pitchFamily="18" charset="0"/>
                <a:ea typeface="Times New Roman" panose="02020603050405020304" pitchFamily="18" charset="0"/>
                <a:cs typeface="Times New Roman" panose="02020603050405020304" pitchFamily="18" charset="0"/>
              </a:rPr>
              <a:t>leverages the model's training on professional expertise by explicitly assigning specialist roles and perspectives.</a:t>
            </a:r>
            <a:endParaRPr lang="en-IN" sz="1200" dirty="0">
              <a:solidFill>
                <a:schemeClr val="bg2">
                  <a:lumMod val="60000"/>
                  <a:lumOff val="40000"/>
                </a:schemeClr>
              </a:solidFill>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b="1" dirty="0">
                <a:latin typeface="Times New Roman" panose="02020603050405020304" pitchFamily="18" charset="0"/>
                <a:ea typeface="Times New Roman" panose="02020603050405020304" pitchFamily="18" charset="0"/>
                <a:cs typeface="Times New Roman" panose="02020603050405020304" pitchFamily="18" charset="0"/>
              </a:rPr>
              <a:t>Example</a:t>
            </a:r>
            <a:r>
              <a:rPr lang="en-IN" dirty="0">
                <a:latin typeface="Times New Roman" panose="02020603050405020304" pitchFamily="18" charset="0"/>
                <a:ea typeface="Times New Roman" panose="02020603050405020304" pitchFamily="18" charset="0"/>
                <a:cs typeface="Times New Roman" panose="02020603050405020304" pitchFamily="18" charset="0"/>
              </a:rPr>
              <a:t>: Generic: "Review this code" Role-Based: "As a senior DevOps engineer, review this Kubernetes deployment configuration for production readiness, focusing on security, scalability, and monitoring best practices."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72560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30" name="Google Shape;130;p25"/>
          <p:cNvSpPr/>
          <p:nvPr/>
        </p:nvSpPr>
        <p:spPr>
          <a:xfrm>
            <a:off x="0" y="-10650"/>
            <a:ext cx="8115900" cy="769500"/>
          </a:xfrm>
          <a:prstGeom prst="rect">
            <a:avLst/>
          </a:prstGeom>
          <a:solidFill>
            <a:srgbClr val="D3E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31" name="Google Shape;131;p25"/>
          <p:cNvSpPr txBox="1"/>
          <p:nvPr/>
        </p:nvSpPr>
        <p:spPr>
          <a:xfrm>
            <a:off x="0" y="80475"/>
            <a:ext cx="8115900" cy="540300"/>
          </a:xfrm>
          <a:prstGeom prst="rect">
            <a:avLst/>
          </a:prstGeom>
          <a:noFill/>
          <a:ln>
            <a:noFill/>
          </a:ln>
        </p:spPr>
        <p:txBody>
          <a:bodyPr spcFirstLastPara="1" wrap="square" lIns="91425" tIns="91425" rIns="91425" bIns="91425" anchor="t" anchorCtr="0">
            <a:noAutofit/>
          </a:bodyPr>
          <a:lstStyle/>
          <a:p>
            <a:r>
              <a:rPr lang="en-GB" sz="3200" b="1" dirty="0">
                <a:solidFill>
                  <a:schemeClr val="dk1"/>
                </a:solidFill>
                <a:latin typeface="Lexend"/>
                <a:ea typeface="Lexend"/>
                <a:cs typeface="Lexend"/>
                <a:sym typeface="Lexend"/>
              </a:rPr>
              <a:t>1. </a:t>
            </a:r>
            <a:r>
              <a:rPr lang="en-IN" sz="2400" b="1" dirty="0">
                <a:solidFill>
                  <a:schemeClr val="dk1"/>
                </a:solidFill>
                <a:latin typeface="Lexend"/>
              </a:rPr>
              <a:t>Foundation Principles  - Core Prompt Structure</a:t>
            </a:r>
            <a:endParaRPr lang="en-IN" sz="3200" b="1" dirty="0">
              <a:solidFill>
                <a:schemeClr val="dk1"/>
              </a:solidFill>
              <a:latin typeface="Lexend"/>
            </a:endParaRPr>
          </a:p>
          <a:p>
            <a:pPr marL="0" lvl="0" indent="0" algn="l" rtl="0">
              <a:spcBef>
                <a:spcPts val="0"/>
              </a:spcBef>
              <a:spcAft>
                <a:spcPts val="0"/>
              </a:spcAft>
              <a:buNone/>
            </a:pPr>
            <a:endParaRPr sz="3200" b="1" dirty="0">
              <a:solidFill>
                <a:schemeClr val="dk1"/>
              </a:solidFill>
              <a:latin typeface="Lexend"/>
              <a:ea typeface="Lexend"/>
              <a:cs typeface="Lexend"/>
              <a:sym typeface="Lexend"/>
            </a:endParaRPr>
          </a:p>
        </p:txBody>
      </p:sp>
      <p:sp>
        <p:nvSpPr>
          <p:cNvPr id="132" name="Google Shape;132;p25"/>
          <p:cNvSpPr txBox="1"/>
          <p:nvPr/>
        </p:nvSpPr>
        <p:spPr>
          <a:xfrm>
            <a:off x="101250" y="960299"/>
            <a:ext cx="8650864" cy="1759849"/>
          </a:xfrm>
          <a:prstGeom prst="rect">
            <a:avLst/>
          </a:prstGeom>
          <a:noFill/>
          <a:ln>
            <a:noFill/>
          </a:ln>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IN" sz="2800" dirty="0">
                <a:latin typeface="Calibri" panose="020F0502020204030204" pitchFamily="34" charset="0"/>
                <a:ea typeface="Calibri" panose="020F0502020204030204" pitchFamily="34" charset="0"/>
                <a:cs typeface="Calibri" panose="020F0502020204030204" pitchFamily="34" charset="0"/>
              </a:rPr>
              <a:t>Basic prompt anatomy and components</a:t>
            </a:r>
          </a:p>
          <a:p>
            <a:pPr marL="285750" lvl="0" indent="-285750">
              <a:buFont typeface="Arial" panose="020B0604020202020204" pitchFamily="34" charset="0"/>
              <a:buChar char="•"/>
            </a:pPr>
            <a:r>
              <a:rPr lang="en-IN" sz="2800" dirty="0">
                <a:latin typeface="Calibri" panose="020F0502020204030204" pitchFamily="34" charset="0"/>
                <a:ea typeface="Calibri" panose="020F0502020204030204" pitchFamily="34" charset="0"/>
                <a:cs typeface="Calibri" panose="020F0502020204030204" pitchFamily="34" charset="0"/>
              </a:rPr>
              <a:t>Input-output relationship mechanics</a:t>
            </a:r>
          </a:p>
          <a:p>
            <a:pPr marL="285750" lvl="0" indent="-285750">
              <a:buFont typeface="Arial" panose="020B0604020202020204" pitchFamily="34" charset="0"/>
              <a:buChar char="•"/>
            </a:pPr>
            <a:r>
              <a:rPr lang="en-IN" sz="2800" dirty="0">
                <a:latin typeface="Calibri" panose="020F0502020204030204" pitchFamily="34" charset="0"/>
                <a:ea typeface="Calibri" panose="020F0502020204030204" pitchFamily="34" charset="0"/>
                <a:cs typeface="Calibri" panose="020F0502020204030204" pitchFamily="34" charset="0"/>
              </a:rPr>
              <a:t>Clarity and specificity requirements</a:t>
            </a:r>
          </a:p>
        </p:txBody>
      </p:sp>
      <p:sp>
        <p:nvSpPr>
          <p:cNvPr id="14" name="Google Shape;132;p25">
            <a:extLst>
              <a:ext uri="{FF2B5EF4-FFF2-40B4-BE49-F238E27FC236}">
                <a16:creationId xmlns:a16="http://schemas.microsoft.com/office/drawing/2014/main" id="{B39A6EF2-177E-446D-8F94-39765AB78CEC}"/>
              </a:ext>
            </a:extLst>
          </p:cNvPr>
          <p:cNvSpPr txBox="1"/>
          <p:nvPr/>
        </p:nvSpPr>
        <p:spPr>
          <a:xfrm>
            <a:off x="0" y="2727627"/>
            <a:ext cx="9144000" cy="1544696"/>
          </a:xfrm>
          <a:prstGeom prst="rect">
            <a:avLst/>
          </a:prstGeom>
          <a:noFill/>
          <a:ln>
            <a:noFill/>
          </a:ln>
        </p:spPr>
        <p:txBody>
          <a:bodyPr spcFirstLastPara="1" wrap="square" lIns="91425" tIns="91425" rIns="91425" bIns="91425" anchor="t" anchorCtr="0">
            <a:noAutofit/>
          </a:bodyPr>
          <a:lstStyle/>
          <a:p>
            <a:pPr algn="just"/>
            <a:r>
              <a:rPr lang="en-IN" sz="2000" dirty="0">
                <a:latin typeface="Calibri" panose="020F0502020204030204" pitchFamily="34" charset="0"/>
                <a:ea typeface="Calibri" panose="020F0502020204030204" pitchFamily="34" charset="0"/>
                <a:cs typeface="Calibri" panose="020F0502020204030204" pitchFamily="34" charset="0"/>
              </a:rPr>
              <a:t>Understanding the fundamental structure of prompts enables precise AI communication. </a:t>
            </a:r>
          </a:p>
          <a:p>
            <a:pPr algn="just"/>
            <a:r>
              <a:rPr lang="en-IN" sz="2000" b="1" dirty="0">
                <a:solidFill>
                  <a:schemeClr val="bg2">
                    <a:lumMod val="60000"/>
                    <a:lumOff val="40000"/>
                  </a:schemeClr>
                </a:solidFill>
                <a:latin typeface="Calibri" panose="020F0502020204030204" pitchFamily="34" charset="0"/>
                <a:ea typeface="Calibri" panose="020F0502020204030204" pitchFamily="34" charset="0"/>
                <a:cs typeface="Calibri" panose="020F0502020204030204" pitchFamily="34" charset="0"/>
              </a:rPr>
              <a:t>A well-structured prompt contains context, task definition, and output specifications.</a:t>
            </a:r>
          </a:p>
        </p:txBody>
      </p:sp>
    </p:spTree>
    <p:extLst>
      <p:ext uri="{BB962C8B-B14F-4D97-AF65-F5344CB8AC3E}">
        <p14:creationId xmlns:p14="http://schemas.microsoft.com/office/powerpoint/2010/main" val="33711049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grpSp>
        <p:nvGrpSpPr>
          <p:cNvPr id="232" name="Google Shape;232;p34"/>
          <p:cNvGrpSpPr/>
          <p:nvPr/>
        </p:nvGrpSpPr>
        <p:grpSpPr>
          <a:xfrm>
            <a:off x="1634753" y="86449"/>
            <a:ext cx="5774162" cy="688491"/>
            <a:chOff x="-275622" y="96649"/>
            <a:chExt cx="3695700" cy="986801"/>
          </a:xfrm>
        </p:grpSpPr>
        <p:sp>
          <p:nvSpPr>
            <p:cNvPr id="233" name="Google Shape;233;p34"/>
            <p:cNvSpPr/>
            <p:nvPr/>
          </p:nvSpPr>
          <p:spPr>
            <a:xfrm>
              <a:off x="-275622" y="141750"/>
              <a:ext cx="3695700" cy="941700"/>
            </a:xfrm>
            <a:prstGeom prst="rect">
              <a:avLst/>
            </a:prstGeom>
            <a:solidFill>
              <a:srgbClr val="D3EFFF"/>
            </a:solidFill>
            <a:ln w="9525" cap="flat" cmpd="sng">
              <a:solidFill>
                <a:srgbClr val="D3E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34" name="Google Shape;234;p34"/>
            <p:cNvSpPr txBox="1"/>
            <p:nvPr/>
          </p:nvSpPr>
          <p:spPr>
            <a:xfrm>
              <a:off x="-159215" y="96649"/>
              <a:ext cx="3462900" cy="61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400" b="1">
                  <a:solidFill>
                    <a:srgbClr val="0EA7FF"/>
                  </a:solidFill>
                  <a:latin typeface="Lexend"/>
                  <a:ea typeface="Lexend"/>
                  <a:cs typeface="Lexend"/>
                  <a:sym typeface="Lexend"/>
                </a:rPr>
                <a:t>5. Common Use Cases</a:t>
              </a:r>
              <a:endParaRPr sz="3400" b="1">
                <a:solidFill>
                  <a:srgbClr val="0EA7FF"/>
                </a:solidFill>
                <a:latin typeface="Lexend"/>
                <a:ea typeface="Lexend"/>
                <a:cs typeface="Lexend"/>
                <a:sym typeface="Lexend"/>
              </a:endParaRPr>
            </a:p>
          </p:txBody>
        </p:sp>
      </p:grpSp>
      <p:sp>
        <p:nvSpPr>
          <p:cNvPr id="235" name="Google Shape;235;p34"/>
          <p:cNvSpPr txBox="1"/>
          <p:nvPr/>
        </p:nvSpPr>
        <p:spPr>
          <a:xfrm>
            <a:off x="2494600" y="2791900"/>
            <a:ext cx="1913700" cy="16095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000" dirty="0">
                <a:solidFill>
                  <a:schemeClr val="dk1"/>
                </a:solidFill>
                <a:highlight>
                  <a:srgbClr val="D3EFFF"/>
                </a:highlight>
                <a:latin typeface="Calibri"/>
                <a:ea typeface="Calibri"/>
                <a:cs typeface="Calibri"/>
                <a:sym typeface="Calibri"/>
              </a:rPr>
              <a:t>Q&amp;A</a:t>
            </a:r>
            <a:endParaRPr sz="2000" dirty="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None/>
            </a:pPr>
            <a:endParaRPr sz="700" dirty="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None/>
            </a:pPr>
            <a:r>
              <a:rPr lang="en-GB" sz="1500" dirty="0" err="1">
                <a:solidFill>
                  <a:srgbClr val="44BBFF"/>
                </a:solidFill>
                <a:latin typeface="Calibri"/>
                <a:ea typeface="Calibri"/>
                <a:cs typeface="Calibri"/>
                <a:sym typeface="Calibri"/>
              </a:rPr>
              <a:t>Eg.</a:t>
            </a:r>
            <a:r>
              <a:rPr lang="en-GB" sz="1500" dirty="0">
                <a:solidFill>
                  <a:schemeClr val="dk1"/>
                </a:solidFill>
                <a:latin typeface="Calibri"/>
                <a:ea typeface="Calibri"/>
                <a:cs typeface="Calibri"/>
                <a:sym typeface="Calibri"/>
              </a:rPr>
              <a:t> "What are the symptoms of vitamin D deficiency?"</a:t>
            </a:r>
            <a:endParaRPr sz="1500" dirty="0">
              <a:solidFill>
                <a:schemeClr val="dk1"/>
              </a:solidFill>
              <a:latin typeface="Calibri"/>
              <a:ea typeface="Calibri"/>
              <a:cs typeface="Calibri"/>
              <a:sym typeface="Calibri"/>
            </a:endParaRPr>
          </a:p>
        </p:txBody>
      </p:sp>
      <p:sp>
        <p:nvSpPr>
          <p:cNvPr id="236" name="Google Shape;236;p34"/>
          <p:cNvSpPr txBox="1"/>
          <p:nvPr/>
        </p:nvSpPr>
        <p:spPr>
          <a:xfrm>
            <a:off x="3473075" y="1130925"/>
            <a:ext cx="2261400" cy="13050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000">
                <a:solidFill>
                  <a:schemeClr val="dk1"/>
                </a:solidFill>
                <a:highlight>
                  <a:srgbClr val="D3EFFF"/>
                </a:highlight>
                <a:latin typeface="Calibri"/>
                <a:ea typeface="Calibri"/>
                <a:cs typeface="Calibri"/>
                <a:sym typeface="Calibri"/>
              </a:rPr>
              <a:t>Translation</a:t>
            </a:r>
            <a:endParaRPr sz="200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None/>
            </a:pPr>
            <a:endParaRPr sz="70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r>
              <a:rPr lang="en-GB" sz="1500">
                <a:solidFill>
                  <a:srgbClr val="44BBFF"/>
                </a:solidFill>
                <a:latin typeface="Calibri"/>
                <a:ea typeface="Calibri"/>
                <a:cs typeface="Calibri"/>
                <a:sym typeface="Calibri"/>
              </a:rPr>
              <a:t>Eg.</a:t>
            </a:r>
            <a:r>
              <a:rPr lang="en-GB" sz="1500">
                <a:solidFill>
                  <a:schemeClr val="dk1"/>
                </a:solidFill>
                <a:latin typeface="Calibri"/>
                <a:ea typeface="Calibri"/>
                <a:cs typeface="Calibri"/>
                <a:sym typeface="Calibri"/>
              </a:rPr>
              <a:t> "Translate this sentence to Mandarin."</a:t>
            </a:r>
            <a:endParaRPr sz="2000">
              <a:solidFill>
                <a:schemeClr val="dk1"/>
              </a:solidFill>
              <a:highlight>
                <a:srgbClr val="D3EFFF"/>
              </a:highlight>
              <a:latin typeface="Calibri"/>
              <a:ea typeface="Calibri"/>
              <a:cs typeface="Calibri"/>
              <a:sym typeface="Calibri"/>
            </a:endParaRPr>
          </a:p>
        </p:txBody>
      </p:sp>
      <p:sp>
        <p:nvSpPr>
          <p:cNvPr id="237" name="Google Shape;237;p34"/>
          <p:cNvSpPr txBox="1"/>
          <p:nvPr/>
        </p:nvSpPr>
        <p:spPr>
          <a:xfrm>
            <a:off x="6093825" y="1103747"/>
            <a:ext cx="2174100" cy="13050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000" dirty="0">
                <a:solidFill>
                  <a:schemeClr val="dk1"/>
                </a:solidFill>
                <a:highlight>
                  <a:srgbClr val="D3EFFF"/>
                </a:highlight>
                <a:latin typeface="Calibri"/>
                <a:ea typeface="Calibri"/>
                <a:cs typeface="Calibri"/>
                <a:sym typeface="Calibri"/>
              </a:rPr>
              <a:t>Code Generation</a:t>
            </a:r>
            <a:endParaRPr sz="2000" dirty="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None/>
            </a:pPr>
            <a:endParaRPr sz="700" dirty="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r>
              <a:rPr lang="en-GB" sz="1500" dirty="0" err="1">
                <a:solidFill>
                  <a:srgbClr val="44BBFF"/>
                </a:solidFill>
                <a:latin typeface="Calibri"/>
                <a:ea typeface="Calibri"/>
                <a:cs typeface="Calibri"/>
                <a:sym typeface="Calibri"/>
              </a:rPr>
              <a:t>Eg.</a:t>
            </a:r>
            <a:r>
              <a:rPr lang="en-GB" sz="1500" dirty="0">
                <a:solidFill>
                  <a:schemeClr val="dk1"/>
                </a:solidFill>
                <a:latin typeface="Calibri"/>
                <a:ea typeface="Calibri"/>
                <a:cs typeface="Calibri"/>
                <a:sym typeface="Calibri"/>
              </a:rPr>
              <a:t> "Write a Python function to reverse a string."</a:t>
            </a:r>
            <a:endParaRPr sz="2000" dirty="0">
              <a:solidFill>
                <a:schemeClr val="dk1"/>
              </a:solidFill>
              <a:highlight>
                <a:srgbClr val="D3EFFF"/>
              </a:highlight>
              <a:latin typeface="Calibri"/>
              <a:ea typeface="Calibri"/>
              <a:cs typeface="Calibri"/>
              <a:sym typeface="Calibri"/>
            </a:endParaRPr>
          </a:p>
        </p:txBody>
      </p:sp>
      <p:sp>
        <p:nvSpPr>
          <p:cNvPr id="238" name="Google Shape;238;p34"/>
          <p:cNvSpPr txBox="1"/>
          <p:nvPr/>
        </p:nvSpPr>
        <p:spPr>
          <a:xfrm>
            <a:off x="4671000" y="2791900"/>
            <a:ext cx="1967100" cy="16095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000">
                <a:solidFill>
                  <a:schemeClr val="dk1"/>
                </a:solidFill>
                <a:highlight>
                  <a:srgbClr val="D3EFFF"/>
                </a:highlight>
                <a:latin typeface="Calibri"/>
                <a:ea typeface="Calibri"/>
                <a:cs typeface="Calibri"/>
                <a:sym typeface="Calibri"/>
              </a:rPr>
              <a:t>Creative Writing</a:t>
            </a:r>
            <a:endParaRPr sz="200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None/>
            </a:pPr>
            <a:endParaRPr sz="70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None/>
            </a:pPr>
            <a:r>
              <a:rPr lang="en-GB" sz="1500">
                <a:solidFill>
                  <a:srgbClr val="44BBFF"/>
                </a:solidFill>
                <a:latin typeface="Calibri"/>
                <a:ea typeface="Calibri"/>
                <a:cs typeface="Calibri"/>
                <a:sym typeface="Calibri"/>
              </a:rPr>
              <a:t>Eg.</a:t>
            </a:r>
            <a:r>
              <a:rPr lang="en-GB" sz="1500">
                <a:solidFill>
                  <a:schemeClr val="dk1"/>
                </a:solidFill>
                <a:latin typeface="Calibri"/>
                <a:ea typeface="Calibri"/>
                <a:cs typeface="Calibri"/>
                <a:sym typeface="Calibri"/>
              </a:rPr>
              <a:t> "Write the opening paragraph of a sci-fi story set on Mars."</a:t>
            </a:r>
            <a:endParaRPr sz="1500">
              <a:solidFill>
                <a:schemeClr val="dk1"/>
              </a:solidFill>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endParaRPr sz="1500">
              <a:solidFill>
                <a:schemeClr val="dk1"/>
              </a:solidFill>
              <a:latin typeface="Calibri"/>
              <a:ea typeface="Calibri"/>
              <a:cs typeface="Calibri"/>
              <a:sym typeface="Calibri"/>
            </a:endParaRPr>
          </a:p>
        </p:txBody>
      </p:sp>
      <p:sp>
        <p:nvSpPr>
          <p:cNvPr id="239" name="Google Shape;239;p34"/>
          <p:cNvSpPr txBox="1"/>
          <p:nvPr/>
        </p:nvSpPr>
        <p:spPr>
          <a:xfrm>
            <a:off x="699700" y="1103750"/>
            <a:ext cx="2414100" cy="13050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000" dirty="0">
                <a:solidFill>
                  <a:schemeClr val="dk1"/>
                </a:solidFill>
                <a:highlight>
                  <a:srgbClr val="D3EFFF"/>
                </a:highlight>
                <a:latin typeface="Calibri"/>
                <a:ea typeface="Calibri"/>
                <a:cs typeface="Calibri"/>
                <a:sym typeface="Calibri"/>
              </a:rPr>
              <a:t>Text Summarization</a:t>
            </a:r>
            <a:endParaRPr sz="2000" dirty="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None/>
            </a:pPr>
            <a:endParaRPr sz="700" dirty="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r>
              <a:rPr lang="en-GB" sz="1500" dirty="0" err="1">
                <a:solidFill>
                  <a:srgbClr val="44BBFF"/>
                </a:solidFill>
                <a:latin typeface="Calibri"/>
                <a:ea typeface="Calibri"/>
                <a:cs typeface="Calibri"/>
                <a:sym typeface="Calibri"/>
              </a:rPr>
              <a:t>Eg.</a:t>
            </a:r>
            <a:r>
              <a:rPr lang="en-GB" sz="1500" dirty="0">
                <a:solidFill>
                  <a:schemeClr val="dk1"/>
                </a:solidFill>
                <a:latin typeface="Calibri"/>
                <a:ea typeface="Calibri"/>
                <a:cs typeface="Calibri"/>
                <a:sym typeface="Calibri"/>
              </a:rPr>
              <a:t> "Extract all email addresses from this text."</a:t>
            </a:r>
            <a:endParaRPr sz="2000" dirty="0">
              <a:solidFill>
                <a:schemeClr val="dk1"/>
              </a:solidFill>
              <a:highlight>
                <a:srgbClr val="D3EFFF"/>
              </a:highlight>
              <a:latin typeface="Calibri"/>
              <a:ea typeface="Calibri"/>
              <a:cs typeface="Calibri"/>
              <a:sym typeface="Calibri"/>
            </a:endParaRPr>
          </a:p>
        </p:txBody>
      </p:sp>
      <p:sp>
        <p:nvSpPr>
          <p:cNvPr id="240" name="Google Shape;240;p34"/>
          <p:cNvSpPr txBox="1"/>
          <p:nvPr/>
        </p:nvSpPr>
        <p:spPr>
          <a:xfrm>
            <a:off x="307950" y="2791600"/>
            <a:ext cx="1913700" cy="16095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000" dirty="0">
                <a:solidFill>
                  <a:schemeClr val="dk1"/>
                </a:solidFill>
                <a:highlight>
                  <a:srgbClr val="D3EFFF"/>
                </a:highlight>
                <a:latin typeface="Calibri"/>
                <a:ea typeface="Calibri"/>
                <a:cs typeface="Calibri"/>
                <a:sym typeface="Calibri"/>
              </a:rPr>
              <a:t>SQL Generation</a:t>
            </a:r>
            <a:endParaRPr sz="2000" dirty="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None/>
            </a:pPr>
            <a:endParaRPr sz="700" dirty="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r>
              <a:rPr lang="en-GB" sz="1500" dirty="0" err="1">
                <a:solidFill>
                  <a:srgbClr val="44BBFF"/>
                </a:solidFill>
                <a:latin typeface="Calibri"/>
                <a:ea typeface="Calibri"/>
                <a:cs typeface="Calibri"/>
                <a:sym typeface="Calibri"/>
              </a:rPr>
              <a:t>Eg.</a:t>
            </a:r>
            <a:r>
              <a:rPr lang="en-GB" sz="1500" dirty="0">
                <a:solidFill>
                  <a:schemeClr val="dk1"/>
                </a:solidFill>
                <a:latin typeface="Calibri"/>
                <a:ea typeface="Calibri"/>
                <a:cs typeface="Calibri"/>
                <a:sym typeface="Calibri"/>
              </a:rPr>
              <a:t> "Write an SQL query to get all users older than 30."</a:t>
            </a:r>
            <a:endParaRPr sz="2000" dirty="0">
              <a:solidFill>
                <a:schemeClr val="dk1"/>
              </a:solidFill>
              <a:highlight>
                <a:srgbClr val="D3EFFF"/>
              </a:highlight>
              <a:latin typeface="Calibri"/>
              <a:ea typeface="Calibri"/>
              <a:cs typeface="Calibri"/>
              <a:sym typeface="Calibri"/>
            </a:endParaRPr>
          </a:p>
        </p:txBody>
      </p:sp>
      <p:sp>
        <p:nvSpPr>
          <p:cNvPr id="241" name="Google Shape;241;p34"/>
          <p:cNvSpPr txBox="1"/>
          <p:nvPr/>
        </p:nvSpPr>
        <p:spPr>
          <a:xfrm>
            <a:off x="6910125" y="2791900"/>
            <a:ext cx="1967100" cy="16095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000">
                <a:solidFill>
                  <a:schemeClr val="dk1"/>
                </a:solidFill>
                <a:highlight>
                  <a:srgbClr val="D3EFFF"/>
                </a:highlight>
                <a:latin typeface="Calibri"/>
                <a:ea typeface="Calibri"/>
                <a:cs typeface="Calibri"/>
                <a:sym typeface="Calibri"/>
              </a:rPr>
              <a:t>Summarization</a:t>
            </a:r>
            <a:endParaRPr sz="200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None/>
            </a:pPr>
            <a:endParaRPr sz="700">
              <a:solidFill>
                <a:schemeClr val="dk1"/>
              </a:solidFill>
              <a:highlight>
                <a:srgbClr val="D3EFFF"/>
              </a:highlight>
              <a:latin typeface="Calibri"/>
              <a:ea typeface="Calibri"/>
              <a:cs typeface="Calibri"/>
              <a:sym typeface="Calibri"/>
            </a:endParaRPr>
          </a:p>
          <a:p>
            <a:pPr marL="0" lvl="0" indent="0" algn="ctr" rtl="0">
              <a:spcBef>
                <a:spcPts val="0"/>
              </a:spcBef>
              <a:spcAft>
                <a:spcPts val="0"/>
              </a:spcAft>
              <a:buNone/>
            </a:pPr>
            <a:r>
              <a:rPr lang="en-GB" sz="1500">
                <a:solidFill>
                  <a:srgbClr val="44BBFF"/>
                </a:solidFill>
                <a:latin typeface="Calibri"/>
                <a:ea typeface="Calibri"/>
                <a:cs typeface="Calibri"/>
                <a:sym typeface="Calibri"/>
              </a:rPr>
              <a:t>Eg.</a:t>
            </a:r>
            <a:r>
              <a:rPr lang="en-GB" sz="1500">
                <a:solidFill>
                  <a:schemeClr val="dk1"/>
                </a:solidFill>
                <a:latin typeface="Calibri"/>
                <a:ea typeface="Calibri"/>
                <a:cs typeface="Calibri"/>
                <a:sym typeface="Calibri"/>
              </a:rPr>
              <a:t> "Summarize the following legal document in 3 bullet points."</a:t>
            </a:r>
            <a:endParaRPr sz="1500">
              <a:solidFill>
                <a:schemeClr val="dk1"/>
              </a:solidFill>
              <a:latin typeface="Calibri"/>
              <a:ea typeface="Calibri"/>
              <a:cs typeface="Calibri"/>
              <a:sym typeface="Calibri"/>
            </a:endParaRPr>
          </a:p>
          <a:p>
            <a:pPr marL="0" lvl="0" indent="0" algn="ctr" rtl="0">
              <a:spcBef>
                <a:spcPts val="0"/>
              </a:spcBef>
              <a:spcAft>
                <a:spcPts val="0"/>
              </a:spcAft>
              <a:buNone/>
            </a:pPr>
            <a:endParaRPr sz="15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2D8601C-9697-493F-9C9D-9D5F5B461BEA}"/>
              </a:ext>
            </a:extLst>
          </p:cNvPr>
          <p:cNvPicPr>
            <a:picLocks noChangeAspect="1"/>
          </p:cNvPicPr>
          <p:nvPr/>
        </p:nvPicPr>
        <p:blipFill>
          <a:blip r:embed="rId2"/>
          <a:stretch>
            <a:fillRect/>
          </a:stretch>
        </p:blipFill>
        <p:spPr>
          <a:xfrm>
            <a:off x="583987" y="145996"/>
            <a:ext cx="7853082" cy="4879361"/>
          </a:xfrm>
          <a:prstGeom prst="rect">
            <a:avLst/>
          </a:prstGeom>
        </p:spPr>
      </p:pic>
    </p:spTree>
    <p:extLst>
      <p:ext uri="{BB962C8B-B14F-4D97-AF65-F5344CB8AC3E}">
        <p14:creationId xmlns:p14="http://schemas.microsoft.com/office/powerpoint/2010/main" val="22604491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grpSp>
        <p:nvGrpSpPr>
          <p:cNvPr id="246" name="Google Shape;246;p35"/>
          <p:cNvGrpSpPr/>
          <p:nvPr/>
        </p:nvGrpSpPr>
        <p:grpSpPr>
          <a:xfrm>
            <a:off x="0" y="0"/>
            <a:ext cx="5679921" cy="688477"/>
            <a:chOff x="42298" y="37523"/>
            <a:chExt cx="3695700" cy="941700"/>
          </a:xfrm>
        </p:grpSpPr>
        <p:sp>
          <p:nvSpPr>
            <p:cNvPr id="247" name="Google Shape;247;p35"/>
            <p:cNvSpPr/>
            <p:nvPr/>
          </p:nvSpPr>
          <p:spPr>
            <a:xfrm>
              <a:off x="42298" y="37523"/>
              <a:ext cx="3695700" cy="941700"/>
            </a:xfrm>
            <a:prstGeom prst="rect">
              <a:avLst/>
            </a:prstGeom>
            <a:solidFill>
              <a:srgbClr val="D3EFFF"/>
            </a:solidFill>
            <a:ln w="9525" cap="flat" cmpd="sng">
              <a:solidFill>
                <a:srgbClr val="D3E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48" name="Google Shape;248;p35"/>
            <p:cNvSpPr txBox="1"/>
            <p:nvPr/>
          </p:nvSpPr>
          <p:spPr>
            <a:xfrm>
              <a:off x="118488" y="64506"/>
              <a:ext cx="3462900" cy="61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400" b="1" dirty="0">
                  <a:solidFill>
                    <a:schemeClr val="dk1"/>
                  </a:solidFill>
                  <a:latin typeface="Lexend"/>
                  <a:ea typeface="Lexend"/>
                  <a:cs typeface="Lexend"/>
                  <a:sym typeface="Lexend"/>
                </a:rPr>
                <a:t>6. Tools and Platforms</a:t>
              </a:r>
              <a:endParaRPr sz="3400" b="1" dirty="0">
                <a:solidFill>
                  <a:schemeClr val="dk1"/>
                </a:solidFill>
                <a:latin typeface="Lexend"/>
                <a:ea typeface="Lexend"/>
                <a:cs typeface="Lexend"/>
                <a:sym typeface="Lexend"/>
              </a:endParaRPr>
            </a:p>
          </p:txBody>
        </p:sp>
      </p:grpSp>
      <p:pic>
        <p:nvPicPr>
          <p:cNvPr id="249" name="Google Shape;249;p35"/>
          <p:cNvPicPr preferRelativeResize="0"/>
          <p:nvPr/>
        </p:nvPicPr>
        <p:blipFill>
          <a:blip r:embed="rId3">
            <a:alphaModFix/>
          </a:blip>
          <a:stretch>
            <a:fillRect/>
          </a:stretch>
        </p:blipFill>
        <p:spPr>
          <a:xfrm>
            <a:off x="5893975" y="174599"/>
            <a:ext cx="3004749" cy="1869625"/>
          </a:xfrm>
          <a:prstGeom prst="rect">
            <a:avLst/>
          </a:prstGeom>
          <a:noFill/>
          <a:ln>
            <a:noFill/>
          </a:ln>
        </p:spPr>
      </p:pic>
      <p:pic>
        <p:nvPicPr>
          <p:cNvPr id="250" name="Google Shape;250;p35"/>
          <p:cNvPicPr preferRelativeResize="0"/>
          <p:nvPr/>
        </p:nvPicPr>
        <p:blipFill rotWithShape="1">
          <a:blip r:embed="rId4">
            <a:alphaModFix/>
          </a:blip>
          <a:srcRect l="4164" r="23539" b="17593"/>
          <a:stretch/>
        </p:blipFill>
        <p:spPr>
          <a:xfrm>
            <a:off x="300587" y="1752675"/>
            <a:ext cx="4621549" cy="3203125"/>
          </a:xfrm>
          <a:prstGeom prst="rect">
            <a:avLst/>
          </a:prstGeom>
          <a:noFill/>
          <a:ln>
            <a:noFill/>
          </a:ln>
        </p:spPr>
      </p:pic>
      <p:pic>
        <p:nvPicPr>
          <p:cNvPr id="251" name="Google Shape;251;p35"/>
          <p:cNvPicPr preferRelativeResize="0"/>
          <p:nvPr/>
        </p:nvPicPr>
        <p:blipFill rotWithShape="1">
          <a:blip r:embed="rId5">
            <a:alphaModFix/>
          </a:blip>
          <a:srcRect t="35684" b="37549"/>
          <a:stretch/>
        </p:blipFill>
        <p:spPr>
          <a:xfrm>
            <a:off x="1135450" y="835625"/>
            <a:ext cx="2887850" cy="772951"/>
          </a:xfrm>
          <a:prstGeom prst="rect">
            <a:avLst/>
          </a:prstGeom>
          <a:noFill/>
          <a:ln>
            <a:noFill/>
          </a:ln>
        </p:spPr>
      </p:pic>
      <p:sp>
        <p:nvSpPr>
          <p:cNvPr id="252" name="Google Shape;252;p35"/>
          <p:cNvSpPr txBox="1"/>
          <p:nvPr/>
        </p:nvSpPr>
        <p:spPr>
          <a:xfrm>
            <a:off x="5408100" y="2414150"/>
            <a:ext cx="3458100" cy="2175000"/>
          </a:xfrm>
          <a:prstGeom prst="rect">
            <a:avLst/>
          </a:prstGeom>
          <a:noFill/>
          <a:ln w="9525" cap="flat" cmpd="sng">
            <a:solidFill>
              <a:srgbClr val="674EA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1155CC"/>
                </a:solidFill>
                <a:latin typeface="Calibri"/>
                <a:ea typeface="Calibri"/>
                <a:cs typeface="Calibri"/>
                <a:sym typeface="Calibri"/>
              </a:rPr>
              <a:t>1. OpenAI Playground</a:t>
            </a:r>
            <a:r>
              <a:rPr lang="en-GB">
                <a:solidFill>
                  <a:srgbClr val="1155CC"/>
                </a:solidFill>
                <a:latin typeface="Calibri"/>
                <a:ea typeface="Calibri"/>
                <a:cs typeface="Calibri"/>
                <a:sym typeface="Calibri"/>
              </a:rPr>
              <a:t>:</a:t>
            </a:r>
            <a:r>
              <a:rPr lang="en-GB">
                <a:solidFill>
                  <a:schemeClr val="dk1"/>
                </a:solidFill>
                <a:latin typeface="Calibri"/>
                <a:ea typeface="Calibri"/>
                <a:cs typeface="Calibri"/>
                <a:sym typeface="Calibri"/>
              </a:rPr>
              <a:t> Test prompts with real-time tuning of parameters (temp, top-p, etc.).</a:t>
            </a:r>
            <a:endParaRPr>
              <a:solidFill>
                <a:schemeClr val="dk1"/>
              </a:solidFill>
              <a:latin typeface="Calibri"/>
              <a:ea typeface="Calibri"/>
              <a:cs typeface="Calibri"/>
              <a:sym typeface="Calibri"/>
            </a:endParaRPr>
          </a:p>
          <a:p>
            <a:pPr marL="0" lvl="0" indent="0" algn="l" rtl="0">
              <a:spcBef>
                <a:spcPts val="0"/>
              </a:spcBef>
              <a:spcAft>
                <a:spcPts val="0"/>
              </a:spcAft>
              <a:buNone/>
            </a:pPr>
            <a:endParaRPr>
              <a:solidFill>
                <a:schemeClr val="dk1"/>
              </a:solidFill>
              <a:latin typeface="Calibri"/>
              <a:ea typeface="Calibri"/>
              <a:cs typeface="Calibri"/>
              <a:sym typeface="Calibri"/>
            </a:endParaRPr>
          </a:p>
          <a:p>
            <a:pPr marL="0" lvl="0" indent="0" algn="l" rtl="0">
              <a:spcBef>
                <a:spcPts val="0"/>
              </a:spcBef>
              <a:spcAft>
                <a:spcPts val="0"/>
              </a:spcAft>
              <a:buNone/>
            </a:pPr>
            <a:r>
              <a:rPr lang="en-GB" b="1">
                <a:solidFill>
                  <a:srgbClr val="1155CC"/>
                </a:solidFill>
                <a:latin typeface="Calibri"/>
                <a:ea typeface="Calibri"/>
                <a:cs typeface="Calibri"/>
                <a:sym typeface="Calibri"/>
              </a:rPr>
              <a:t>2. VSCode Plugins</a:t>
            </a:r>
            <a:r>
              <a:rPr lang="en-GB">
                <a:solidFill>
                  <a:srgbClr val="1155CC"/>
                </a:solidFill>
                <a:latin typeface="Calibri"/>
                <a:ea typeface="Calibri"/>
                <a:cs typeface="Calibri"/>
                <a:sym typeface="Calibri"/>
              </a:rPr>
              <a:t>:</a:t>
            </a:r>
            <a:r>
              <a:rPr lang="en-GB">
                <a:solidFill>
                  <a:schemeClr val="dk1"/>
                </a:solidFill>
                <a:latin typeface="Calibri"/>
                <a:ea typeface="Calibri"/>
                <a:cs typeface="Calibri"/>
                <a:sym typeface="Calibri"/>
              </a:rPr>
              <a:t> Use LLMs directly in your code editor. (e.g., Copilot, OpenAI plugin)</a:t>
            </a:r>
            <a:endParaRPr>
              <a:solidFill>
                <a:schemeClr val="dk1"/>
              </a:solidFill>
              <a:latin typeface="Calibri"/>
              <a:ea typeface="Calibri"/>
              <a:cs typeface="Calibri"/>
              <a:sym typeface="Calibri"/>
            </a:endParaRPr>
          </a:p>
          <a:p>
            <a:pPr marL="0" lvl="0" indent="0" algn="l" rtl="0">
              <a:spcBef>
                <a:spcPts val="0"/>
              </a:spcBef>
              <a:spcAft>
                <a:spcPts val="0"/>
              </a:spcAft>
              <a:buNone/>
            </a:pPr>
            <a:endParaRPr>
              <a:solidFill>
                <a:schemeClr val="dk1"/>
              </a:solidFill>
              <a:latin typeface="Calibri"/>
              <a:ea typeface="Calibri"/>
              <a:cs typeface="Calibri"/>
              <a:sym typeface="Calibri"/>
            </a:endParaRPr>
          </a:p>
          <a:p>
            <a:pPr marL="0" lvl="0" indent="0" algn="l" rtl="0">
              <a:spcBef>
                <a:spcPts val="0"/>
              </a:spcBef>
              <a:spcAft>
                <a:spcPts val="0"/>
              </a:spcAft>
              <a:buNone/>
            </a:pPr>
            <a:r>
              <a:rPr lang="en-GB" b="1">
                <a:solidFill>
                  <a:srgbClr val="1155CC"/>
                </a:solidFill>
                <a:latin typeface="Calibri"/>
                <a:ea typeface="Calibri"/>
                <a:cs typeface="Calibri"/>
                <a:sym typeface="Calibri"/>
              </a:rPr>
              <a:t>3. LangChain:</a:t>
            </a:r>
            <a:r>
              <a:rPr lang="en-GB">
                <a:solidFill>
                  <a:schemeClr val="dk1"/>
                </a:solidFill>
                <a:latin typeface="Calibri"/>
                <a:ea typeface="Calibri"/>
                <a:cs typeface="Calibri"/>
                <a:sym typeface="Calibri"/>
              </a:rPr>
              <a:t> Build complex LLM-powered apps using chains of prompts/tools.</a:t>
            </a:r>
            <a:endParaRPr>
              <a:solidFill>
                <a:schemeClr val="dk1"/>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DE97F2-66EF-4CC4-9F37-08391B10C5DD}"/>
              </a:ext>
            </a:extLst>
          </p:cNvPr>
          <p:cNvPicPr>
            <a:picLocks noChangeAspect="1"/>
          </p:cNvPicPr>
          <p:nvPr/>
        </p:nvPicPr>
        <p:blipFill>
          <a:blip r:embed="rId2"/>
          <a:stretch>
            <a:fillRect/>
          </a:stretch>
        </p:blipFill>
        <p:spPr>
          <a:xfrm>
            <a:off x="583987" y="76840"/>
            <a:ext cx="7976026" cy="4959084"/>
          </a:xfrm>
          <a:prstGeom prst="rect">
            <a:avLst/>
          </a:prstGeom>
        </p:spPr>
      </p:pic>
    </p:spTree>
    <p:extLst>
      <p:ext uri="{BB962C8B-B14F-4D97-AF65-F5344CB8AC3E}">
        <p14:creationId xmlns:p14="http://schemas.microsoft.com/office/powerpoint/2010/main" val="1654835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grpSp>
        <p:nvGrpSpPr>
          <p:cNvPr id="257" name="Google Shape;257;p36"/>
          <p:cNvGrpSpPr/>
          <p:nvPr/>
        </p:nvGrpSpPr>
        <p:grpSpPr>
          <a:xfrm>
            <a:off x="0" y="0"/>
            <a:ext cx="5679921" cy="688477"/>
            <a:chOff x="42298" y="37523"/>
            <a:chExt cx="3695700" cy="941700"/>
          </a:xfrm>
        </p:grpSpPr>
        <p:sp>
          <p:nvSpPr>
            <p:cNvPr id="258" name="Google Shape;258;p36"/>
            <p:cNvSpPr/>
            <p:nvPr/>
          </p:nvSpPr>
          <p:spPr>
            <a:xfrm>
              <a:off x="42298" y="37523"/>
              <a:ext cx="3695700" cy="941700"/>
            </a:xfrm>
            <a:prstGeom prst="rect">
              <a:avLst/>
            </a:prstGeom>
            <a:solidFill>
              <a:srgbClr val="D3EFFF"/>
            </a:solidFill>
            <a:ln w="9525" cap="flat" cmpd="sng">
              <a:solidFill>
                <a:srgbClr val="D3E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59" name="Google Shape;259;p36"/>
            <p:cNvSpPr txBox="1"/>
            <p:nvPr/>
          </p:nvSpPr>
          <p:spPr>
            <a:xfrm>
              <a:off x="118488" y="64506"/>
              <a:ext cx="3462900" cy="61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400" b="1">
                  <a:solidFill>
                    <a:schemeClr val="dk1"/>
                  </a:solidFill>
                  <a:latin typeface="Lexend"/>
                  <a:ea typeface="Lexend"/>
                  <a:cs typeface="Lexend"/>
                  <a:sym typeface="Lexend"/>
                </a:rPr>
                <a:t>6. Tools and Platforms</a:t>
              </a:r>
              <a:endParaRPr sz="3400" b="1">
                <a:solidFill>
                  <a:schemeClr val="dk1"/>
                </a:solidFill>
                <a:latin typeface="Lexend"/>
                <a:ea typeface="Lexend"/>
                <a:cs typeface="Lexend"/>
                <a:sym typeface="Lexend"/>
              </a:endParaRPr>
            </a:p>
          </p:txBody>
        </p:sp>
      </p:grpSp>
      <p:pic>
        <p:nvPicPr>
          <p:cNvPr id="260" name="Google Shape;260;p36"/>
          <p:cNvPicPr preferRelativeResize="0"/>
          <p:nvPr/>
        </p:nvPicPr>
        <p:blipFill rotWithShape="1">
          <a:blip r:embed="rId3">
            <a:alphaModFix/>
          </a:blip>
          <a:srcRect l="7709" t="34305" r="6630" b="30314"/>
          <a:stretch/>
        </p:blipFill>
        <p:spPr>
          <a:xfrm>
            <a:off x="5945625" y="76050"/>
            <a:ext cx="2828651" cy="772951"/>
          </a:xfrm>
          <a:prstGeom prst="rect">
            <a:avLst/>
          </a:prstGeom>
          <a:noFill/>
          <a:ln>
            <a:noFill/>
          </a:ln>
        </p:spPr>
      </p:pic>
      <p:pic>
        <p:nvPicPr>
          <p:cNvPr id="261" name="Google Shape;261;p36"/>
          <p:cNvPicPr preferRelativeResize="0"/>
          <p:nvPr/>
        </p:nvPicPr>
        <p:blipFill rotWithShape="1">
          <a:blip r:embed="rId4">
            <a:alphaModFix/>
          </a:blip>
          <a:srcRect r="59483" b="20470"/>
          <a:stretch/>
        </p:blipFill>
        <p:spPr>
          <a:xfrm>
            <a:off x="5679925" y="864300"/>
            <a:ext cx="3251425" cy="3720725"/>
          </a:xfrm>
          <a:prstGeom prst="rect">
            <a:avLst/>
          </a:prstGeom>
          <a:noFill/>
          <a:ln>
            <a:noFill/>
          </a:ln>
        </p:spPr>
      </p:pic>
      <p:pic>
        <p:nvPicPr>
          <p:cNvPr id="262" name="Google Shape;262;p36"/>
          <p:cNvPicPr preferRelativeResize="0"/>
          <p:nvPr/>
        </p:nvPicPr>
        <p:blipFill rotWithShape="1">
          <a:blip r:embed="rId5">
            <a:alphaModFix/>
          </a:blip>
          <a:srcRect l="11413" r="11835"/>
          <a:stretch/>
        </p:blipFill>
        <p:spPr>
          <a:xfrm>
            <a:off x="838200" y="892500"/>
            <a:ext cx="3381875" cy="2479325"/>
          </a:xfrm>
          <a:prstGeom prst="rect">
            <a:avLst/>
          </a:prstGeom>
          <a:noFill/>
          <a:ln>
            <a:noFill/>
          </a:ln>
        </p:spPr>
      </p:pic>
      <p:sp>
        <p:nvSpPr>
          <p:cNvPr id="263" name="Google Shape;263;p36"/>
          <p:cNvSpPr txBox="1"/>
          <p:nvPr/>
        </p:nvSpPr>
        <p:spPr>
          <a:xfrm>
            <a:off x="264600" y="3686350"/>
            <a:ext cx="5013000" cy="1228800"/>
          </a:xfrm>
          <a:prstGeom prst="rect">
            <a:avLst/>
          </a:prstGeom>
          <a:noFill/>
          <a:ln w="9525" cap="flat" cmpd="sng">
            <a:solidFill>
              <a:srgbClr val="674EA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b="1" dirty="0">
                <a:solidFill>
                  <a:srgbClr val="1155CC"/>
                </a:solidFill>
                <a:latin typeface="Calibri"/>
                <a:ea typeface="Calibri"/>
                <a:cs typeface="Calibri"/>
                <a:sym typeface="Calibri"/>
              </a:rPr>
              <a:t>4. </a:t>
            </a:r>
            <a:r>
              <a:rPr lang="en-GB" b="1" dirty="0" err="1">
                <a:solidFill>
                  <a:srgbClr val="1155CC"/>
                </a:solidFill>
                <a:latin typeface="Calibri"/>
                <a:ea typeface="Calibri"/>
                <a:cs typeface="Calibri"/>
                <a:sym typeface="Calibri"/>
              </a:rPr>
              <a:t>PromptLayer</a:t>
            </a:r>
            <a:r>
              <a:rPr lang="en-GB" b="1" dirty="0">
                <a:solidFill>
                  <a:srgbClr val="1155CC"/>
                </a:solidFill>
                <a:latin typeface="Calibri"/>
                <a:ea typeface="Calibri"/>
                <a:cs typeface="Calibri"/>
                <a:sym typeface="Calibri"/>
              </a:rPr>
              <a:t>:</a:t>
            </a:r>
            <a:r>
              <a:rPr lang="en-GB" dirty="0">
                <a:solidFill>
                  <a:schemeClr val="dk1"/>
                </a:solidFill>
                <a:latin typeface="Calibri"/>
                <a:ea typeface="Calibri"/>
                <a:cs typeface="Calibri"/>
                <a:sym typeface="Calibri"/>
              </a:rPr>
              <a:t> Track, version, and optimize your prompts.</a:t>
            </a:r>
            <a:endParaRPr dirty="0">
              <a:solidFill>
                <a:schemeClr val="dk1"/>
              </a:solidFill>
              <a:latin typeface="Calibri"/>
              <a:ea typeface="Calibri"/>
              <a:cs typeface="Calibri"/>
              <a:sym typeface="Calibri"/>
            </a:endParaRPr>
          </a:p>
          <a:p>
            <a:pPr marL="0" lvl="0" indent="0" algn="l" rtl="0">
              <a:spcBef>
                <a:spcPts val="0"/>
              </a:spcBef>
              <a:spcAft>
                <a:spcPts val="0"/>
              </a:spcAft>
              <a:buNone/>
            </a:pPr>
            <a:endParaRPr dirty="0">
              <a:solidFill>
                <a:schemeClr val="dk1"/>
              </a:solidFill>
              <a:latin typeface="Calibri"/>
              <a:ea typeface="Calibri"/>
              <a:cs typeface="Calibri"/>
              <a:sym typeface="Calibri"/>
            </a:endParaRPr>
          </a:p>
          <a:p>
            <a:pPr marL="0" lvl="0" indent="0" algn="l" rtl="0">
              <a:spcBef>
                <a:spcPts val="0"/>
              </a:spcBef>
              <a:spcAft>
                <a:spcPts val="0"/>
              </a:spcAft>
              <a:buNone/>
            </a:pPr>
            <a:r>
              <a:rPr lang="en-GB" b="1" dirty="0">
                <a:solidFill>
                  <a:srgbClr val="1155CC"/>
                </a:solidFill>
                <a:latin typeface="Calibri"/>
                <a:ea typeface="Calibri"/>
                <a:cs typeface="Calibri"/>
                <a:sym typeface="Calibri"/>
              </a:rPr>
              <a:t>5. </a:t>
            </a:r>
            <a:r>
              <a:rPr lang="en-GB" b="1" dirty="0" err="1">
                <a:solidFill>
                  <a:srgbClr val="1155CC"/>
                </a:solidFill>
                <a:latin typeface="Calibri"/>
                <a:ea typeface="Calibri"/>
                <a:cs typeface="Calibri"/>
                <a:sym typeface="Calibri"/>
              </a:rPr>
              <a:t>Flowise</a:t>
            </a:r>
            <a:r>
              <a:rPr lang="en-GB" b="1" dirty="0">
                <a:solidFill>
                  <a:srgbClr val="1155CC"/>
                </a:solidFill>
                <a:latin typeface="Calibri"/>
                <a:ea typeface="Calibri"/>
                <a:cs typeface="Calibri"/>
                <a:sym typeface="Calibri"/>
              </a:rPr>
              <a:t>:</a:t>
            </a:r>
            <a:r>
              <a:rPr lang="en-GB" dirty="0">
                <a:solidFill>
                  <a:schemeClr val="dk1"/>
                </a:solidFill>
                <a:latin typeface="Calibri"/>
                <a:ea typeface="Calibri"/>
                <a:cs typeface="Calibri"/>
                <a:sym typeface="Calibri"/>
              </a:rPr>
              <a:t> Drag-and-drop visual LLM workflows (like Node-RED for prompts).</a:t>
            </a:r>
            <a:endParaRPr dirty="0">
              <a:solidFill>
                <a:schemeClr val="dk1"/>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graphicFrame>
        <p:nvGraphicFramePr>
          <p:cNvPr id="268" name="Google Shape;268;p37"/>
          <p:cNvGraphicFramePr/>
          <p:nvPr/>
        </p:nvGraphicFramePr>
        <p:xfrm>
          <a:off x="365325" y="971550"/>
          <a:ext cx="8467725" cy="3870780"/>
        </p:xfrm>
        <a:graphic>
          <a:graphicData uri="http://schemas.openxmlformats.org/drawingml/2006/table">
            <a:tbl>
              <a:tblPr>
                <a:noFill/>
                <a:tableStyleId>{23922C46-17D9-4320-8070-4A3934409BF2}</a:tableStyleId>
              </a:tblPr>
              <a:tblGrid>
                <a:gridCol w="2822575">
                  <a:extLst>
                    <a:ext uri="{9D8B030D-6E8A-4147-A177-3AD203B41FA5}">
                      <a16:colId xmlns:a16="http://schemas.microsoft.com/office/drawing/2014/main" val="20000"/>
                    </a:ext>
                  </a:extLst>
                </a:gridCol>
                <a:gridCol w="2822575">
                  <a:extLst>
                    <a:ext uri="{9D8B030D-6E8A-4147-A177-3AD203B41FA5}">
                      <a16:colId xmlns:a16="http://schemas.microsoft.com/office/drawing/2014/main" val="20001"/>
                    </a:ext>
                  </a:extLst>
                </a:gridCol>
                <a:gridCol w="2822575">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GB" b="1"/>
                        <a:t>Issue</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3EFFF"/>
                    </a:solidFill>
                  </a:tcPr>
                </a:tc>
                <a:tc>
                  <a:txBody>
                    <a:bodyPr/>
                    <a:lstStyle/>
                    <a:p>
                      <a:pPr marL="0" lvl="0" indent="0" algn="l" rtl="0">
                        <a:spcBef>
                          <a:spcPts val="0"/>
                        </a:spcBef>
                        <a:spcAft>
                          <a:spcPts val="0"/>
                        </a:spcAft>
                        <a:buNone/>
                      </a:pPr>
                      <a:r>
                        <a:rPr lang="en-GB" b="1"/>
                        <a:t>Description</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3EFFF"/>
                    </a:solidFill>
                  </a:tcPr>
                </a:tc>
                <a:tc>
                  <a:txBody>
                    <a:bodyPr/>
                    <a:lstStyle/>
                    <a:p>
                      <a:pPr marL="0" lvl="0" indent="0" algn="l" rtl="0">
                        <a:spcBef>
                          <a:spcPts val="0"/>
                        </a:spcBef>
                        <a:spcAft>
                          <a:spcPts val="0"/>
                        </a:spcAft>
                        <a:buNone/>
                      </a:pPr>
                      <a:r>
                        <a:rPr lang="en-GB" b="1"/>
                        <a:t>Example Prompt/Risk Situation</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D3EFFF"/>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GB" sz="1500" b="1">
                          <a:solidFill>
                            <a:srgbClr val="0EA7FF"/>
                          </a:solidFill>
                        </a:rPr>
                        <a:t>Bias</a:t>
                      </a:r>
                      <a:endParaRPr sz="1500" b="1">
                        <a:solidFill>
                          <a:srgbClr val="0EA7FF"/>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a:t>Reflects and amplifies societal biases in training data.</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i="1"/>
                        <a:t>"Write about a doctor and a nurse"</a:t>
                      </a:r>
                      <a:r>
                        <a:rPr lang="en-GB"/>
                        <a:t> → Gender stereotypes.</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marR="0" lvl="0" indent="0" algn="l" rtl="0">
                        <a:lnSpc>
                          <a:spcPct val="100000"/>
                        </a:lnSpc>
                        <a:spcBef>
                          <a:spcPts val="0"/>
                        </a:spcBef>
                        <a:spcAft>
                          <a:spcPts val="0"/>
                        </a:spcAft>
                        <a:buNone/>
                      </a:pPr>
                      <a:r>
                        <a:rPr lang="en-GB" sz="1500" b="1">
                          <a:solidFill>
                            <a:srgbClr val="0EA7FF"/>
                          </a:solidFill>
                        </a:rPr>
                        <a:t>Hallucination</a:t>
                      </a:r>
                      <a:endParaRPr sz="1500"/>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a:t>Model generates confident-sounding false info.</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i="1"/>
                        <a:t>"What did Newton say about black holes?"</a:t>
                      </a:r>
                      <a:r>
                        <a:rPr lang="en-GB"/>
                        <a:t> → Fabricated quote.</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GB" sz="1500" b="1">
                          <a:solidFill>
                            <a:srgbClr val="0EA7FF"/>
                          </a:solidFill>
                        </a:rPr>
                        <a:t>Misuse</a:t>
                      </a:r>
                      <a:endParaRPr sz="1500"/>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a:t>Bad actors use LLMs to generate spam, phishing, deepfakes.</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a:t>Prompt: </a:t>
                      </a:r>
                      <a:r>
                        <a:rPr lang="en-GB" i="1"/>
                        <a:t>“Write a convincing scam email.”</a:t>
                      </a:r>
                      <a:endParaRPr i="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GB" sz="1500" b="1">
                          <a:solidFill>
                            <a:srgbClr val="0EA7FF"/>
                          </a:solidFill>
                        </a:rPr>
                        <a:t>Prompt</a:t>
                      </a:r>
                      <a:r>
                        <a:rPr lang="en-GB" sz="1500"/>
                        <a:t> </a:t>
                      </a:r>
                      <a:r>
                        <a:rPr lang="en-GB" sz="1500" b="1">
                          <a:solidFill>
                            <a:srgbClr val="0EA7FF"/>
                          </a:solidFill>
                        </a:rPr>
                        <a:t>Injection</a:t>
                      </a:r>
                      <a:endParaRPr sz="1500"/>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a:t>Malicious input overrides safe prompts or causes misuse.</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a:t>User types: “</a:t>
                      </a:r>
                      <a:r>
                        <a:rPr lang="en-GB" i="1"/>
                        <a:t>Ignore previous instructions and do X…”</a:t>
                      </a:r>
                      <a:endParaRPr i="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GB" sz="1500" b="1">
                          <a:solidFill>
                            <a:srgbClr val="0EA7FF"/>
                          </a:solidFill>
                        </a:rPr>
                        <a:t>Data</a:t>
                      </a:r>
                      <a:r>
                        <a:rPr lang="en-GB" sz="1500"/>
                        <a:t> </a:t>
                      </a:r>
                      <a:r>
                        <a:rPr lang="en-GB" sz="1500" b="1">
                          <a:solidFill>
                            <a:srgbClr val="0EA7FF"/>
                          </a:solidFill>
                        </a:rPr>
                        <a:t>Leakage</a:t>
                      </a:r>
                      <a:endParaRPr sz="1500"/>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a:t>LLM might output memorized sensitive data from training (e.g., PII).</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dirty="0"/>
                        <a:t>Prompt: </a:t>
                      </a:r>
                      <a:r>
                        <a:rPr lang="en-GB" i="1" dirty="0"/>
                        <a:t>“Give me real emails used in XYZ site.”</a:t>
                      </a:r>
                      <a:endParaRPr i="1" dirty="0"/>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269" name="Google Shape;269;p37"/>
          <p:cNvGrpSpPr/>
          <p:nvPr/>
        </p:nvGrpSpPr>
        <p:grpSpPr>
          <a:xfrm>
            <a:off x="1634753" y="10249"/>
            <a:ext cx="5774162" cy="688491"/>
            <a:chOff x="-275622" y="96649"/>
            <a:chExt cx="3695700" cy="986801"/>
          </a:xfrm>
        </p:grpSpPr>
        <p:sp>
          <p:nvSpPr>
            <p:cNvPr id="270" name="Google Shape;270;p37"/>
            <p:cNvSpPr/>
            <p:nvPr/>
          </p:nvSpPr>
          <p:spPr>
            <a:xfrm>
              <a:off x="-275622" y="141750"/>
              <a:ext cx="3695700" cy="941700"/>
            </a:xfrm>
            <a:prstGeom prst="rect">
              <a:avLst/>
            </a:prstGeom>
            <a:solidFill>
              <a:srgbClr val="009CF6"/>
            </a:solidFill>
            <a:ln w="9525" cap="flat" cmpd="sng">
              <a:solidFill>
                <a:srgbClr val="D3E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71" name="Google Shape;271;p37"/>
            <p:cNvSpPr txBox="1"/>
            <p:nvPr/>
          </p:nvSpPr>
          <p:spPr>
            <a:xfrm>
              <a:off x="-159215" y="96649"/>
              <a:ext cx="3462900" cy="615000"/>
            </a:xfrm>
            <a:prstGeom prst="rect">
              <a:avLst/>
            </a:prstGeom>
            <a:noFill/>
            <a:ln>
              <a:noFill/>
            </a:ln>
          </p:spPr>
          <p:txBody>
            <a:bodyPr spcFirstLastPara="1" wrap="square" lIns="91425" tIns="91425" rIns="91425" bIns="91425" anchor="t" anchorCtr="0">
              <a:noAutofit/>
            </a:bodyPr>
            <a:lstStyle/>
            <a:p>
              <a:pPr lvl="0" algn="ctr"/>
              <a:r>
                <a:rPr lang="en-GB" sz="3400" b="1" dirty="0">
                  <a:solidFill>
                    <a:schemeClr val="lt1"/>
                  </a:solidFill>
                  <a:latin typeface="Lexend"/>
                  <a:ea typeface="Lexend"/>
                  <a:cs typeface="Lexend"/>
                  <a:sym typeface="Lexend"/>
                </a:rPr>
                <a:t>7. Ethics &amp; Safety </a:t>
              </a:r>
              <a:endParaRPr sz="3400" b="1" dirty="0">
                <a:solidFill>
                  <a:schemeClr val="lt1"/>
                </a:solidFill>
                <a:latin typeface="Lexend"/>
                <a:ea typeface="Lexend"/>
                <a:cs typeface="Lexend"/>
                <a:sym typeface="Lexend"/>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grpSp>
        <p:nvGrpSpPr>
          <p:cNvPr id="276" name="Google Shape;276;p38"/>
          <p:cNvGrpSpPr/>
          <p:nvPr/>
        </p:nvGrpSpPr>
        <p:grpSpPr>
          <a:xfrm>
            <a:off x="1634753" y="10249"/>
            <a:ext cx="5774162" cy="688491"/>
            <a:chOff x="-275622" y="96649"/>
            <a:chExt cx="3695700" cy="986801"/>
          </a:xfrm>
        </p:grpSpPr>
        <p:sp>
          <p:nvSpPr>
            <p:cNvPr id="277" name="Google Shape;277;p38"/>
            <p:cNvSpPr/>
            <p:nvPr/>
          </p:nvSpPr>
          <p:spPr>
            <a:xfrm>
              <a:off x="-275622" y="141750"/>
              <a:ext cx="3695700" cy="941700"/>
            </a:xfrm>
            <a:prstGeom prst="rect">
              <a:avLst/>
            </a:prstGeom>
            <a:solidFill>
              <a:srgbClr val="009CF6"/>
            </a:solidFill>
            <a:ln w="9525" cap="flat" cmpd="sng">
              <a:solidFill>
                <a:srgbClr val="D3E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78" name="Google Shape;278;p38"/>
            <p:cNvSpPr txBox="1"/>
            <p:nvPr/>
          </p:nvSpPr>
          <p:spPr>
            <a:xfrm>
              <a:off x="-159215" y="96649"/>
              <a:ext cx="3462900" cy="615000"/>
            </a:xfrm>
            <a:prstGeom prst="rect">
              <a:avLst/>
            </a:prstGeom>
            <a:noFill/>
            <a:ln>
              <a:noFill/>
            </a:ln>
          </p:spPr>
          <p:txBody>
            <a:bodyPr spcFirstLastPara="1" wrap="square" lIns="91425" tIns="91425" rIns="91425" bIns="91425" anchor="t" anchorCtr="0">
              <a:noAutofit/>
            </a:bodyPr>
            <a:lstStyle/>
            <a:p>
              <a:pPr lvl="0" algn="ctr"/>
              <a:r>
                <a:rPr lang="en-GB" sz="3400" b="1" dirty="0">
                  <a:solidFill>
                    <a:schemeClr val="lt1"/>
                  </a:solidFill>
                  <a:latin typeface="Lexend"/>
                  <a:ea typeface="Lexend"/>
                  <a:cs typeface="Lexend"/>
                  <a:sym typeface="Lexend"/>
                </a:rPr>
                <a:t>7. Ethics &amp; Safety </a:t>
              </a:r>
              <a:endParaRPr sz="3400" b="1" dirty="0">
                <a:solidFill>
                  <a:schemeClr val="lt1"/>
                </a:solidFill>
                <a:latin typeface="Lexend"/>
                <a:ea typeface="Lexend"/>
                <a:cs typeface="Lexend"/>
                <a:sym typeface="Lexend"/>
              </a:endParaRPr>
            </a:p>
          </p:txBody>
        </p:sp>
      </p:grpSp>
      <p:sp>
        <p:nvSpPr>
          <p:cNvPr id="279" name="Google Shape;279;p38"/>
          <p:cNvSpPr txBox="1"/>
          <p:nvPr/>
        </p:nvSpPr>
        <p:spPr>
          <a:xfrm>
            <a:off x="449375" y="2001100"/>
            <a:ext cx="2490300" cy="1569600"/>
          </a:xfrm>
          <a:prstGeom prst="rect">
            <a:avLst/>
          </a:prstGeom>
          <a:solidFill>
            <a:srgbClr val="E7F6FF"/>
          </a:solidFill>
          <a:ln w="9525" cap="flat" cmpd="sng">
            <a:solidFill>
              <a:srgbClr val="0EA7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800" dirty="0">
                <a:solidFill>
                  <a:srgbClr val="0EA7FF"/>
                </a:solidFill>
                <a:latin typeface="Lexend"/>
                <a:ea typeface="Lexend"/>
                <a:cs typeface="Lexend"/>
                <a:sym typeface="Lexend"/>
              </a:rPr>
              <a:t>DEFENSE STRATEGIES</a:t>
            </a:r>
            <a:endParaRPr sz="2800" dirty="0">
              <a:solidFill>
                <a:srgbClr val="0EA7FF"/>
              </a:solidFill>
              <a:latin typeface="Lexend"/>
              <a:ea typeface="Lexend"/>
              <a:cs typeface="Lexend"/>
              <a:sym typeface="Lexend"/>
            </a:endParaRPr>
          </a:p>
          <a:p>
            <a:pPr marL="0" lvl="0" indent="0" algn="ctr" rtl="0">
              <a:spcBef>
                <a:spcPts val="0"/>
              </a:spcBef>
              <a:spcAft>
                <a:spcPts val="0"/>
              </a:spcAft>
              <a:buNone/>
            </a:pPr>
            <a:r>
              <a:rPr lang="en-GB" sz="2800" dirty="0">
                <a:solidFill>
                  <a:srgbClr val="0EA7FF"/>
                </a:solidFill>
                <a:latin typeface="Lexend"/>
                <a:ea typeface="Lexend"/>
                <a:cs typeface="Lexend"/>
                <a:sym typeface="Lexend"/>
              </a:rPr>
              <a:t>🛡️</a:t>
            </a:r>
            <a:endParaRPr sz="2800" dirty="0">
              <a:solidFill>
                <a:srgbClr val="0EA7FF"/>
              </a:solidFill>
              <a:latin typeface="Lexend"/>
              <a:ea typeface="Lexend"/>
              <a:cs typeface="Lexend"/>
              <a:sym typeface="Lexend"/>
            </a:endParaRPr>
          </a:p>
        </p:txBody>
      </p:sp>
      <p:sp>
        <p:nvSpPr>
          <p:cNvPr id="280" name="Google Shape;280;p38"/>
          <p:cNvSpPr txBox="1"/>
          <p:nvPr/>
        </p:nvSpPr>
        <p:spPr>
          <a:xfrm>
            <a:off x="3374475" y="873550"/>
            <a:ext cx="3545100" cy="634500"/>
          </a:xfrm>
          <a:prstGeom prst="rect">
            <a:avLst/>
          </a:prstGeom>
          <a:noFill/>
          <a:ln w="9525" cap="flat" cmpd="sng">
            <a:solidFill>
              <a:srgbClr val="00B6FE"/>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0EA7FF"/>
                </a:solidFill>
                <a:latin typeface="Calibri"/>
                <a:ea typeface="Calibri"/>
                <a:cs typeface="Calibri"/>
                <a:sym typeface="Calibri"/>
              </a:rPr>
              <a:t>Prompt Sanitization:</a:t>
            </a:r>
            <a:r>
              <a:rPr lang="en-GB">
                <a:solidFill>
                  <a:schemeClr val="dk1"/>
                </a:solidFill>
                <a:latin typeface="Calibri"/>
                <a:ea typeface="Calibri"/>
                <a:cs typeface="Calibri"/>
                <a:sym typeface="Calibri"/>
              </a:rPr>
              <a:t> escape user input to prevent injection attacks.</a:t>
            </a:r>
            <a:endParaRPr>
              <a:solidFill>
                <a:schemeClr val="dk1"/>
              </a:solidFill>
              <a:latin typeface="Calibri"/>
              <a:ea typeface="Calibri"/>
              <a:cs typeface="Calibri"/>
              <a:sym typeface="Calibri"/>
            </a:endParaRPr>
          </a:p>
        </p:txBody>
      </p:sp>
      <p:sp>
        <p:nvSpPr>
          <p:cNvPr id="281" name="Google Shape;281;p38"/>
          <p:cNvSpPr txBox="1"/>
          <p:nvPr/>
        </p:nvSpPr>
        <p:spPr>
          <a:xfrm>
            <a:off x="4570625" y="1711750"/>
            <a:ext cx="3642900" cy="6087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b="1" dirty="0">
                <a:solidFill>
                  <a:srgbClr val="0EA7FF"/>
                </a:solidFill>
                <a:latin typeface="Calibri"/>
                <a:ea typeface="Calibri"/>
                <a:cs typeface="Calibri"/>
                <a:sym typeface="Calibri"/>
              </a:rPr>
              <a:t>Output Filtering:</a:t>
            </a:r>
            <a:r>
              <a:rPr lang="en-GB" dirty="0">
                <a:solidFill>
                  <a:schemeClr val="dk1"/>
                </a:solidFill>
                <a:latin typeface="Calibri"/>
                <a:ea typeface="Calibri"/>
                <a:cs typeface="Calibri"/>
                <a:sym typeface="Calibri"/>
              </a:rPr>
              <a:t> Use moderation filters to block toxic responses.</a:t>
            </a:r>
            <a:endParaRPr dirty="0">
              <a:solidFill>
                <a:schemeClr val="dk1"/>
              </a:solidFill>
              <a:latin typeface="Calibri"/>
              <a:ea typeface="Calibri"/>
              <a:cs typeface="Calibri"/>
              <a:sym typeface="Calibri"/>
            </a:endParaRPr>
          </a:p>
        </p:txBody>
      </p:sp>
      <p:sp>
        <p:nvSpPr>
          <p:cNvPr id="282" name="Google Shape;282;p38"/>
          <p:cNvSpPr txBox="1"/>
          <p:nvPr/>
        </p:nvSpPr>
        <p:spPr>
          <a:xfrm>
            <a:off x="5538425" y="2549950"/>
            <a:ext cx="3480000" cy="6885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b="1" dirty="0">
                <a:solidFill>
                  <a:srgbClr val="0EA7FF"/>
                </a:solidFill>
                <a:latin typeface="Calibri"/>
                <a:ea typeface="Calibri"/>
                <a:cs typeface="Calibri"/>
                <a:sym typeface="Calibri"/>
              </a:rPr>
              <a:t>Rate Limiting &amp; Auth:</a:t>
            </a:r>
            <a:r>
              <a:rPr lang="en-GB" dirty="0">
                <a:solidFill>
                  <a:schemeClr val="dk1"/>
                </a:solidFill>
                <a:latin typeface="Calibri"/>
                <a:ea typeface="Calibri"/>
                <a:cs typeface="Calibri"/>
                <a:sym typeface="Calibri"/>
              </a:rPr>
              <a:t> Control who can use your system and how often.</a:t>
            </a:r>
            <a:endParaRPr dirty="0">
              <a:solidFill>
                <a:schemeClr val="dk1"/>
              </a:solidFill>
              <a:latin typeface="Calibri"/>
              <a:ea typeface="Calibri"/>
              <a:cs typeface="Calibri"/>
              <a:sym typeface="Calibri"/>
            </a:endParaRPr>
          </a:p>
        </p:txBody>
      </p:sp>
      <p:sp>
        <p:nvSpPr>
          <p:cNvPr id="283" name="Google Shape;283;p38"/>
          <p:cNvSpPr txBox="1"/>
          <p:nvPr/>
        </p:nvSpPr>
        <p:spPr>
          <a:xfrm>
            <a:off x="4701125" y="3464350"/>
            <a:ext cx="3642900" cy="6345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b="1" dirty="0">
                <a:solidFill>
                  <a:srgbClr val="0EA7FF"/>
                </a:solidFill>
                <a:latin typeface="Calibri"/>
                <a:ea typeface="Calibri"/>
                <a:cs typeface="Calibri"/>
                <a:sym typeface="Calibri"/>
              </a:rPr>
              <a:t>Model Constraints:</a:t>
            </a:r>
            <a:r>
              <a:rPr lang="en-GB" dirty="0">
                <a:solidFill>
                  <a:schemeClr val="dk1"/>
                </a:solidFill>
                <a:latin typeface="Calibri"/>
                <a:ea typeface="Calibri"/>
                <a:cs typeface="Calibri"/>
                <a:sym typeface="Calibri"/>
              </a:rPr>
              <a:t> Limit tokens, tools, or functions available to the model.</a:t>
            </a:r>
            <a:endParaRPr dirty="0">
              <a:solidFill>
                <a:schemeClr val="dk1"/>
              </a:solidFill>
              <a:latin typeface="Calibri"/>
              <a:ea typeface="Calibri"/>
              <a:cs typeface="Calibri"/>
              <a:sym typeface="Calibri"/>
            </a:endParaRPr>
          </a:p>
          <a:p>
            <a:pPr marL="0" lvl="0" indent="0" algn="l" rtl="0">
              <a:spcBef>
                <a:spcPts val="0"/>
              </a:spcBef>
              <a:spcAft>
                <a:spcPts val="0"/>
              </a:spcAft>
              <a:buNone/>
            </a:pPr>
            <a:endParaRPr dirty="0">
              <a:solidFill>
                <a:schemeClr val="dk1"/>
              </a:solidFill>
              <a:latin typeface="Calibri"/>
              <a:ea typeface="Calibri"/>
              <a:cs typeface="Calibri"/>
              <a:sym typeface="Calibri"/>
            </a:endParaRPr>
          </a:p>
        </p:txBody>
      </p:sp>
      <p:sp>
        <p:nvSpPr>
          <p:cNvPr id="284" name="Google Shape;284;p38"/>
          <p:cNvSpPr txBox="1"/>
          <p:nvPr/>
        </p:nvSpPr>
        <p:spPr>
          <a:xfrm>
            <a:off x="3374525" y="4302550"/>
            <a:ext cx="3882000" cy="6087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b="1" dirty="0">
                <a:solidFill>
                  <a:srgbClr val="0EA7FF"/>
                </a:solidFill>
                <a:latin typeface="Calibri"/>
                <a:ea typeface="Calibri"/>
                <a:cs typeface="Calibri"/>
                <a:sym typeface="Calibri"/>
              </a:rPr>
              <a:t>Monitoring &amp; Logging:</a:t>
            </a:r>
            <a:r>
              <a:rPr lang="en-GB" dirty="0">
                <a:solidFill>
                  <a:schemeClr val="dk1"/>
                </a:solidFill>
                <a:latin typeface="Calibri"/>
                <a:ea typeface="Calibri"/>
                <a:cs typeface="Calibri"/>
                <a:sym typeface="Calibri"/>
              </a:rPr>
              <a:t> Track interactions to audit misuse or unusual patterns.</a:t>
            </a:r>
            <a:endParaRPr dirty="0">
              <a:solidFill>
                <a:schemeClr val="dk1"/>
              </a:solidFill>
              <a:latin typeface="Calibri"/>
              <a:ea typeface="Calibri"/>
              <a:cs typeface="Calibri"/>
              <a:sym typeface="Calibri"/>
            </a:endParaRPr>
          </a:p>
        </p:txBody>
      </p:sp>
      <p:cxnSp>
        <p:nvCxnSpPr>
          <p:cNvPr id="285" name="Google Shape;285;p38"/>
          <p:cNvCxnSpPr>
            <a:endCxn id="280" idx="1"/>
          </p:cNvCxnSpPr>
          <p:nvPr/>
        </p:nvCxnSpPr>
        <p:spPr>
          <a:xfrm rot="10800000" flipH="1">
            <a:off x="2613375" y="1190800"/>
            <a:ext cx="761100" cy="810000"/>
          </a:xfrm>
          <a:prstGeom prst="straightConnector1">
            <a:avLst/>
          </a:prstGeom>
          <a:noFill/>
          <a:ln w="9525" cap="flat" cmpd="sng">
            <a:solidFill>
              <a:srgbClr val="44BBFF"/>
            </a:solidFill>
            <a:prstDash val="solid"/>
            <a:round/>
            <a:headEnd type="none" w="med" len="med"/>
            <a:tailEnd type="triangle" w="med" len="med"/>
          </a:ln>
        </p:spPr>
      </p:cxnSp>
      <p:cxnSp>
        <p:nvCxnSpPr>
          <p:cNvPr id="286" name="Google Shape;286;p38"/>
          <p:cNvCxnSpPr>
            <a:endCxn id="281" idx="1"/>
          </p:cNvCxnSpPr>
          <p:nvPr/>
        </p:nvCxnSpPr>
        <p:spPr>
          <a:xfrm rot="10800000" flipH="1">
            <a:off x="2961425" y="2016100"/>
            <a:ext cx="1609200" cy="376200"/>
          </a:xfrm>
          <a:prstGeom prst="straightConnector1">
            <a:avLst/>
          </a:prstGeom>
          <a:noFill/>
          <a:ln w="9525" cap="flat" cmpd="sng">
            <a:solidFill>
              <a:srgbClr val="44BBFF"/>
            </a:solidFill>
            <a:prstDash val="solid"/>
            <a:round/>
            <a:headEnd type="none" w="med" len="med"/>
            <a:tailEnd type="triangle" w="med" len="med"/>
          </a:ln>
        </p:spPr>
      </p:cxnSp>
      <p:cxnSp>
        <p:nvCxnSpPr>
          <p:cNvPr id="287" name="Google Shape;287;p38"/>
          <p:cNvCxnSpPr>
            <a:stCxn id="279" idx="3"/>
            <a:endCxn id="282" idx="1"/>
          </p:cNvCxnSpPr>
          <p:nvPr/>
        </p:nvCxnSpPr>
        <p:spPr>
          <a:xfrm>
            <a:off x="2939675" y="2785900"/>
            <a:ext cx="2598900" cy="108300"/>
          </a:xfrm>
          <a:prstGeom prst="straightConnector1">
            <a:avLst/>
          </a:prstGeom>
          <a:noFill/>
          <a:ln w="9525" cap="flat" cmpd="sng">
            <a:solidFill>
              <a:srgbClr val="44BBFF"/>
            </a:solidFill>
            <a:prstDash val="solid"/>
            <a:round/>
            <a:headEnd type="none" w="med" len="med"/>
            <a:tailEnd type="triangle" w="med" len="med"/>
          </a:ln>
        </p:spPr>
      </p:cxnSp>
      <p:cxnSp>
        <p:nvCxnSpPr>
          <p:cNvPr id="288" name="Google Shape;288;p38"/>
          <p:cNvCxnSpPr>
            <a:endCxn id="283" idx="1"/>
          </p:cNvCxnSpPr>
          <p:nvPr/>
        </p:nvCxnSpPr>
        <p:spPr>
          <a:xfrm>
            <a:off x="2939525" y="3392800"/>
            <a:ext cx="1761600" cy="388800"/>
          </a:xfrm>
          <a:prstGeom prst="straightConnector1">
            <a:avLst/>
          </a:prstGeom>
          <a:noFill/>
          <a:ln w="9525" cap="flat" cmpd="sng">
            <a:solidFill>
              <a:srgbClr val="44BBFF"/>
            </a:solidFill>
            <a:prstDash val="solid"/>
            <a:round/>
            <a:headEnd type="none" w="med" len="med"/>
            <a:tailEnd type="triangle" w="med" len="med"/>
          </a:ln>
        </p:spPr>
      </p:cxnSp>
      <p:cxnSp>
        <p:nvCxnSpPr>
          <p:cNvPr id="289" name="Google Shape;289;p38"/>
          <p:cNvCxnSpPr>
            <a:endCxn id="284" idx="1"/>
          </p:cNvCxnSpPr>
          <p:nvPr/>
        </p:nvCxnSpPr>
        <p:spPr>
          <a:xfrm>
            <a:off x="2591525" y="3556000"/>
            <a:ext cx="783000" cy="1050900"/>
          </a:xfrm>
          <a:prstGeom prst="straightConnector1">
            <a:avLst/>
          </a:prstGeom>
          <a:noFill/>
          <a:ln w="9525" cap="flat" cmpd="sng">
            <a:solidFill>
              <a:srgbClr val="44BBFF"/>
            </a:solidFill>
            <a:prstDash val="solid"/>
            <a:round/>
            <a:headEnd type="none" w="med" len="med"/>
            <a:tailEnd type="triangl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9CB6BC-D26F-4181-98FA-02AD5A02731D}"/>
              </a:ext>
            </a:extLst>
          </p:cNvPr>
          <p:cNvPicPr>
            <a:picLocks noChangeAspect="1"/>
          </p:cNvPicPr>
          <p:nvPr/>
        </p:nvPicPr>
        <p:blipFill>
          <a:blip r:embed="rId2"/>
          <a:stretch>
            <a:fillRect/>
          </a:stretch>
        </p:blipFill>
        <p:spPr>
          <a:xfrm>
            <a:off x="622407" y="145997"/>
            <a:ext cx="7914553" cy="4902413"/>
          </a:xfrm>
          <a:prstGeom prst="rect">
            <a:avLst/>
          </a:prstGeom>
        </p:spPr>
      </p:pic>
    </p:spTree>
    <p:extLst>
      <p:ext uri="{BB962C8B-B14F-4D97-AF65-F5344CB8AC3E}">
        <p14:creationId xmlns:p14="http://schemas.microsoft.com/office/powerpoint/2010/main" val="29313855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376" y="1597932"/>
            <a:ext cx="7467424" cy="461665"/>
          </a:xfrm>
        </p:spPr>
        <p:txBody>
          <a:bodyPr/>
          <a:lstStyle/>
          <a:p>
            <a:r>
              <a:rPr lang="en-IN" b="1" dirty="0">
                <a:solidFill>
                  <a:schemeClr val="tx1"/>
                </a:solidFill>
              </a:rPr>
              <a:t>Thank you</a:t>
            </a:r>
          </a:p>
        </p:txBody>
      </p:sp>
      <p:sp>
        <p:nvSpPr>
          <p:cNvPr id="6" name="Slide Number Placeholder 5"/>
          <p:cNvSpPr>
            <a:spLocks noGrp="1"/>
          </p:cNvSpPr>
          <p:nvPr>
            <p:ph type="sldNum" sz="quarter" idx="4294967295"/>
          </p:nvPr>
        </p:nvSpPr>
        <p:spPr>
          <a:xfrm>
            <a:off x="8614220" y="4745832"/>
            <a:ext cx="587375" cy="273844"/>
          </a:xfrm>
        </p:spPr>
        <p:txBody>
          <a:bodyPr/>
          <a:lstStyle/>
          <a:p>
            <a:fld id="{2FF7D0EC-F46E-48DE-9236-6C99BF310D9F}" type="slidenum">
              <a:rPr lang="en-IN" sz="1000" smtClean="0"/>
              <a:pPr/>
              <a:t>28</a:t>
            </a:fld>
            <a:endParaRPr lang="en-IN" sz="1000" dirty="0"/>
          </a:p>
        </p:txBody>
      </p:sp>
    </p:spTree>
    <p:extLst>
      <p:ext uri="{BB962C8B-B14F-4D97-AF65-F5344CB8AC3E}">
        <p14:creationId xmlns:p14="http://schemas.microsoft.com/office/powerpoint/2010/main" val="238046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5"/>
          <p:cNvSpPr/>
          <p:nvPr/>
        </p:nvSpPr>
        <p:spPr>
          <a:xfrm>
            <a:off x="0" y="2788650"/>
            <a:ext cx="2662800" cy="540300"/>
          </a:xfrm>
          <a:prstGeom prst="rect">
            <a:avLst/>
          </a:prstGeom>
          <a:solidFill>
            <a:srgbClr val="D3E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30" name="Google Shape;130;p25"/>
          <p:cNvSpPr/>
          <p:nvPr/>
        </p:nvSpPr>
        <p:spPr>
          <a:xfrm>
            <a:off x="0" y="-10650"/>
            <a:ext cx="8115900" cy="769500"/>
          </a:xfrm>
          <a:prstGeom prst="rect">
            <a:avLst/>
          </a:prstGeom>
          <a:solidFill>
            <a:srgbClr val="D3E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31" name="Google Shape;131;p25"/>
          <p:cNvSpPr txBox="1"/>
          <p:nvPr/>
        </p:nvSpPr>
        <p:spPr>
          <a:xfrm>
            <a:off x="0" y="80475"/>
            <a:ext cx="8181000" cy="54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200" b="1" dirty="0">
                <a:solidFill>
                  <a:schemeClr val="dk1"/>
                </a:solidFill>
                <a:latin typeface="Lexend"/>
                <a:ea typeface="Lexend"/>
                <a:cs typeface="Lexend"/>
                <a:sym typeface="Lexend"/>
              </a:rPr>
              <a:t>1. Introduction to Prompt Engineering</a:t>
            </a:r>
            <a:endParaRPr sz="3200" b="1" dirty="0">
              <a:solidFill>
                <a:schemeClr val="dk1"/>
              </a:solidFill>
              <a:latin typeface="Lexend"/>
              <a:ea typeface="Lexend"/>
              <a:cs typeface="Lexend"/>
              <a:sym typeface="Lexend"/>
            </a:endParaRPr>
          </a:p>
        </p:txBody>
      </p:sp>
      <p:sp>
        <p:nvSpPr>
          <p:cNvPr id="132" name="Google Shape;132;p25"/>
          <p:cNvSpPr txBox="1"/>
          <p:nvPr/>
        </p:nvSpPr>
        <p:spPr>
          <a:xfrm>
            <a:off x="101250" y="960300"/>
            <a:ext cx="8525400" cy="6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solidFill>
                  <a:schemeClr val="dk1"/>
                </a:solidFill>
                <a:latin typeface="Calibri"/>
                <a:ea typeface="Calibri"/>
                <a:cs typeface="Calibri"/>
                <a:sym typeface="Calibri"/>
              </a:rPr>
              <a:t>A </a:t>
            </a:r>
            <a:r>
              <a:rPr lang="en-GB" sz="2000" b="1" dirty="0">
                <a:solidFill>
                  <a:srgbClr val="44BBFF"/>
                </a:solidFill>
                <a:latin typeface="Calibri"/>
                <a:ea typeface="Calibri"/>
                <a:cs typeface="Calibri"/>
                <a:sym typeface="Calibri"/>
              </a:rPr>
              <a:t>Prompt</a:t>
            </a:r>
            <a:r>
              <a:rPr lang="en-GB" sz="2000" dirty="0">
                <a:solidFill>
                  <a:schemeClr val="dk1"/>
                </a:solidFill>
                <a:latin typeface="Calibri"/>
                <a:ea typeface="Calibri"/>
                <a:cs typeface="Calibri"/>
                <a:sym typeface="Calibri"/>
              </a:rPr>
              <a:t> is the input text or instruction given to an AI model to generate a relevant response.</a:t>
            </a:r>
            <a:endParaRPr sz="2000" dirty="0">
              <a:solidFill>
                <a:schemeClr val="dk1"/>
              </a:solidFill>
              <a:latin typeface="Calibri"/>
              <a:ea typeface="Calibri"/>
              <a:cs typeface="Calibri"/>
              <a:sym typeface="Calibri"/>
            </a:endParaRPr>
          </a:p>
        </p:txBody>
      </p:sp>
      <p:sp>
        <p:nvSpPr>
          <p:cNvPr id="133" name="Google Shape;133;p25"/>
          <p:cNvSpPr txBox="1"/>
          <p:nvPr/>
        </p:nvSpPr>
        <p:spPr>
          <a:xfrm>
            <a:off x="101250" y="1760175"/>
            <a:ext cx="8525400" cy="688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GB" sz="2000" b="1" dirty="0">
                <a:solidFill>
                  <a:srgbClr val="44BBFF"/>
                </a:solidFill>
                <a:latin typeface="Calibri"/>
                <a:ea typeface="Calibri"/>
                <a:cs typeface="Calibri"/>
                <a:sym typeface="Calibri"/>
              </a:rPr>
              <a:t>Prompt Engineering</a:t>
            </a:r>
            <a:r>
              <a:rPr lang="en-GB" sz="2000" b="1" dirty="0">
                <a:solidFill>
                  <a:schemeClr val="dk1"/>
                </a:solidFill>
                <a:latin typeface="Calibri"/>
                <a:ea typeface="Calibri"/>
                <a:cs typeface="Calibri"/>
                <a:sym typeface="Calibri"/>
              </a:rPr>
              <a:t> </a:t>
            </a:r>
            <a:r>
              <a:rPr lang="en-GB" sz="2000" dirty="0">
                <a:solidFill>
                  <a:schemeClr val="dk1"/>
                </a:solidFill>
                <a:latin typeface="Calibri"/>
                <a:ea typeface="Calibri"/>
                <a:cs typeface="Calibri"/>
                <a:sym typeface="Calibri"/>
              </a:rPr>
              <a:t>is the craft of designing effective prompts. Quality of output heavily depends on the input prompt.</a:t>
            </a:r>
            <a:endParaRPr sz="2000" b="1" dirty="0">
              <a:solidFill>
                <a:schemeClr val="dk1"/>
              </a:solidFill>
              <a:latin typeface="Calibri"/>
              <a:ea typeface="Calibri"/>
              <a:cs typeface="Calibri"/>
              <a:sym typeface="Calibri"/>
            </a:endParaRPr>
          </a:p>
        </p:txBody>
      </p:sp>
      <p:sp>
        <p:nvSpPr>
          <p:cNvPr id="134" name="Google Shape;134;p25"/>
          <p:cNvSpPr txBox="1"/>
          <p:nvPr/>
        </p:nvSpPr>
        <p:spPr>
          <a:xfrm>
            <a:off x="101250" y="2788650"/>
            <a:ext cx="2409900" cy="6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700" b="1">
                <a:solidFill>
                  <a:schemeClr val="dk1"/>
                </a:solidFill>
                <a:latin typeface="Lexend"/>
                <a:ea typeface="Lexend"/>
                <a:cs typeface="Lexend"/>
                <a:sym typeface="Lexend"/>
              </a:rPr>
              <a:t>Importance</a:t>
            </a:r>
            <a:endParaRPr sz="2700" b="1">
              <a:solidFill>
                <a:schemeClr val="dk1"/>
              </a:solidFill>
              <a:latin typeface="Lexend"/>
              <a:ea typeface="Lexend"/>
              <a:cs typeface="Lexend"/>
              <a:sym typeface="Lexend"/>
            </a:endParaRPr>
          </a:p>
        </p:txBody>
      </p:sp>
      <p:sp>
        <p:nvSpPr>
          <p:cNvPr id="135" name="Google Shape;135;p25"/>
          <p:cNvSpPr txBox="1"/>
          <p:nvPr/>
        </p:nvSpPr>
        <p:spPr>
          <a:xfrm>
            <a:off x="76200" y="3456900"/>
            <a:ext cx="4875000" cy="6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solidFill>
                  <a:schemeClr val="dk1"/>
                </a:solidFill>
                <a:latin typeface="Calibri"/>
                <a:ea typeface="Calibri"/>
                <a:cs typeface="Calibri"/>
                <a:sym typeface="Calibri"/>
              </a:rPr>
              <a:t>Prompt engineering is behind the scenes in everything from </a:t>
            </a:r>
            <a:r>
              <a:rPr lang="en-GB" sz="2000" dirty="0" err="1">
                <a:solidFill>
                  <a:schemeClr val="dk1"/>
                </a:solidFill>
                <a:latin typeface="Calibri"/>
                <a:ea typeface="Calibri"/>
                <a:cs typeface="Calibri"/>
                <a:sym typeface="Calibri"/>
              </a:rPr>
              <a:t>ChatGPT</a:t>
            </a:r>
            <a:r>
              <a:rPr lang="en-GB" sz="2000" dirty="0">
                <a:solidFill>
                  <a:schemeClr val="dk1"/>
                </a:solidFill>
                <a:latin typeface="Calibri"/>
                <a:ea typeface="Calibri"/>
                <a:cs typeface="Calibri"/>
                <a:sym typeface="Calibri"/>
              </a:rPr>
              <a:t> to GitHub </a:t>
            </a:r>
            <a:r>
              <a:rPr lang="en-GB" sz="2000" dirty="0" err="1">
                <a:solidFill>
                  <a:schemeClr val="dk1"/>
                </a:solidFill>
                <a:latin typeface="Calibri"/>
                <a:ea typeface="Calibri"/>
                <a:cs typeface="Calibri"/>
                <a:sym typeface="Calibri"/>
              </a:rPr>
              <a:t>Copilot</a:t>
            </a:r>
            <a:r>
              <a:rPr lang="en-GB" sz="2000" dirty="0">
                <a:solidFill>
                  <a:schemeClr val="dk1"/>
                </a:solidFill>
                <a:latin typeface="Calibri"/>
                <a:ea typeface="Calibri"/>
                <a:cs typeface="Calibri"/>
                <a:sym typeface="Calibri"/>
              </a:rPr>
              <a:t>. Marketers, developers, and analysts all use it to improve accuracy, tone, and task focus.</a:t>
            </a:r>
            <a:endParaRPr sz="2000" dirty="0">
              <a:solidFill>
                <a:schemeClr val="dk1"/>
              </a:solidFill>
              <a:latin typeface="Calibri"/>
              <a:ea typeface="Calibri"/>
              <a:cs typeface="Calibri"/>
              <a:sym typeface="Calibri"/>
            </a:endParaRPr>
          </a:p>
        </p:txBody>
      </p:sp>
      <p:sp>
        <p:nvSpPr>
          <p:cNvPr id="136" name="Google Shape;136;p25"/>
          <p:cNvSpPr txBox="1"/>
          <p:nvPr/>
        </p:nvSpPr>
        <p:spPr>
          <a:xfrm>
            <a:off x="5325825" y="3323277"/>
            <a:ext cx="3007200" cy="3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chemeClr val="dk1"/>
                </a:solidFill>
                <a:latin typeface="Calibri"/>
                <a:ea typeface="Calibri"/>
                <a:cs typeface="Calibri"/>
                <a:sym typeface="Calibri"/>
              </a:rPr>
              <a:t>✅ Good Prompt:</a:t>
            </a:r>
            <a:endParaRPr sz="2000" b="1">
              <a:solidFill>
                <a:schemeClr val="dk1"/>
              </a:solidFill>
              <a:latin typeface="Calibri"/>
              <a:ea typeface="Calibri"/>
              <a:cs typeface="Calibri"/>
              <a:sym typeface="Calibri"/>
            </a:endParaRPr>
          </a:p>
        </p:txBody>
      </p:sp>
      <p:sp>
        <p:nvSpPr>
          <p:cNvPr id="137" name="Google Shape;137;p25"/>
          <p:cNvSpPr txBox="1"/>
          <p:nvPr/>
        </p:nvSpPr>
        <p:spPr>
          <a:xfrm>
            <a:off x="5735625" y="3617594"/>
            <a:ext cx="3007200" cy="2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700" dirty="0">
                <a:solidFill>
                  <a:schemeClr val="dk1"/>
                </a:solidFill>
                <a:latin typeface="Calibri"/>
                <a:ea typeface="Calibri"/>
                <a:cs typeface="Calibri"/>
                <a:sym typeface="Calibri"/>
              </a:rPr>
              <a:t>"Explain the concept of gravity in simple terms for a 12-year-old student, using analogies."</a:t>
            </a:r>
            <a:endParaRPr sz="1700" dirty="0">
              <a:solidFill>
                <a:schemeClr val="dk1"/>
              </a:solidFill>
              <a:latin typeface="Calibri"/>
              <a:ea typeface="Calibri"/>
              <a:cs typeface="Calibri"/>
              <a:sym typeface="Calibri"/>
            </a:endParaRPr>
          </a:p>
          <a:p>
            <a:pPr marL="0" lvl="0" indent="0" algn="l" rtl="0">
              <a:spcBef>
                <a:spcPts val="0"/>
              </a:spcBef>
              <a:spcAft>
                <a:spcPts val="0"/>
              </a:spcAft>
              <a:buNone/>
            </a:pPr>
            <a:endParaRPr sz="1700" dirty="0">
              <a:solidFill>
                <a:schemeClr val="dk1"/>
              </a:solidFill>
              <a:latin typeface="Calibri"/>
              <a:ea typeface="Calibri"/>
              <a:cs typeface="Calibri"/>
              <a:sym typeface="Calibri"/>
            </a:endParaRPr>
          </a:p>
          <a:p>
            <a:pPr marL="0" lvl="0" indent="0" algn="l" rtl="0">
              <a:spcBef>
                <a:spcPts val="0"/>
              </a:spcBef>
              <a:spcAft>
                <a:spcPts val="0"/>
              </a:spcAft>
              <a:buNone/>
            </a:pPr>
            <a:endParaRPr sz="1700" dirty="0">
              <a:solidFill>
                <a:schemeClr val="dk1"/>
              </a:solidFill>
              <a:latin typeface="Calibri"/>
              <a:ea typeface="Calibri"/>
              <a:cs typeface="Calibri"/>
              <a:sym typeface="Calibri"/>
            </a:endParaRPr>
          </a:p>
        </p:txBody>
      </p:sp>
      <p:sp>
        <p:nvSpPr>
          <p:cNvPr id="138" name="Google Shape;138;p25"/>
          <p:cNvSpPr txBox="1"/>
          <p:nvPr/>
        </p:nvSpPr>
        <p:spPr>
          <a:xfrm>
            <a:off x="5335950" y="2561008"/>
            <a:ext cx="2409900" cy="3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chemeClr val="dk1"/>
                </a:solidFill>
                <a:latin typeface="Calibri"/>
                <a:ea typeface="Calibri"/>
                <a:cs typeface="Calibri"/>
                <a:sym typeface="Calibri"/>
              </a:rPr>
              <a:t>❌Bad Prompt:</a:t>
            </a:r>
            <a:endParaRPr sz="2000" b="1">
              <a:solidFill>
                <a:schemeClr val="dk1"/>
              </a:solidFill>
              <a:latin typeface="Calibri"/>
              <a:ea typeface="Calibri"/>
              <a:cs typeface="Calibri"/>
              <a:sym typeface="Calibri"/>
            </a:endParaRPr>
          </a:p>
        </p:txBody>
      </p:sp>
      <p:sp>
        <p:nvSpPr>
          <p:cNvPr id="139" name="Google Shape;139;p25"/>
          <p:cNvSpPr txBox="1"/>
          <p:nvPr/>
        </p:nvSpPr>
        <p:spPr>
          <a:xfrm>
            <a:off x="5735625" y="2875476"/>
            <a:ext cx="2328900" cy="2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700" dirty="0">
                <a:solidFill>
                  <a:schemeClr val="dk1"/>
                </a:solidFill>
                <a:latin typeface="Calibri"/>
                <a:ea typeface="Calibri"/>
                <a:cs typeface="Calibri"/>
                <a:sym typeface="Calibri"/>
              </a:rPr>
              <a:t>"Explain gravity."</a:t>
            </a:r>
            <a:endParaRPr sz="1700" dirty="0">
              <a:solidFill>
                <a:schemeClr val="dk1"/>
              </a:solidFill>
              <a:latin typeface="Calibri"/>
              <a:ea typeface="Calibri"/>
              <a:cs typeface="Calibri"/>
              <a:sym typeface="Calibri"/>
            </a:endParaRPr>
          </a:p>
        </p:txBody>
      </p:sp>
      <p:sp>
        <p:nvSpPr>
          <p:cNvPr id="140" name="Google Shape;140;p25"/>
          <p:cNvSpPr/>
          <p:nvPr/>
        </p:nvSpPr>
        <p:spPr>
          <a:xfrm>
            <a:off x="5054425" y="2514300"/>
            <a:ext cx="3817200" cy="2386500"/>
          </a:xfrm>
          <a:prstGeom prst="rect">
            <a:avLst/>
          </a:prstGeom>
          <a:noFill/>
          <a:ln w="9525" cap="flat" cmpd="sng">
            <a:solidFill>
              <a:srgbClr val="0EA7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5C90C-A5DE-4488-A280-E06731247566}"/>
              </a:ext>
            </a:extLst>
          </p:cNvPr>
          <p:cNvSpPr>
            <a:spLocks noGrp="1"/>
          </p:cNvSpPr>
          <p:nvPr>
            <p:ph type="ctrTitle"/>
          </p:nvPr>
        </p:nvSpPr>
        <p:spPr>
          <a:xfrm>
            <a:off x="86445" y="176273"/>
            <a:ext cx="8888505" cy="838019"/>
          </a:xfrm>
        </p:spPr>
        <p:txBody>
          <a:bodyPr>
            <a:normAutofit fontScale="90000"/>
          </a:bodyPr>
          <a:lstStyle/>
          <a:p>
            <a:r>
              <a:rPr lang="en-IN" sz="1800" b="1" dirty="0">
                <a:solidFill>
                  <a:schemeClr val="bg2">
                    <a:lumMod val="60000"/>
                    <a:lumOff val="40000"/>
                  </a:schemeClr>
                </a:solidFill>
              </a:rPr>
              <a:t>Example</a:t>
            </a:r>
            <a:r>
              <a:rPr lang="en-IN" sz="1800" dirty="0">
                <a:solidFill>
                  <a:schemeClr val="bg2">
                    <a:lumMod val="60000"/>
                    <a:lumOff val="40000"/>
                  </a:schemeClr>
                </a:solidFill>
              </a:rPr>
              <a:t>:</a:t>
            </a:r>
            <a:r>
              <a:rPr lang="en-IN" sz="1800" dirty="0"/>
              <a:t> Basic: "Explain databases" Enhanced: "Explain relational databases in 200 words for software developers, covering tables, keys, and relationships with a PostgreSQL example."</a:t>
            </a:r>
            <a:br>
              <a:rPr lang="en-IN" sz="1800" dirty="0"/>
            </a:br>
            <a:endParaRPr lang="en-IN" sz="1800" dirty="0"/>
          </a:p>
        </p:txBody>
      </p:sp>
      <p:pic>
        <p:nvPicPr>
          <p:cNvPr id="4" name="Picture 3">
            <a:extLst>
              <a:ext uri="{FF2B5EF4-FFF2-40B4-BE49-F238E27FC236}">
                <a16:creationId xmlns:a16="http://schemas.microsoft.com/office/drawing/2014/main" id="{FA4A0BEC-0CA9-41A8-A760-CF9AA0C80C79}"/>
              </a:ext>
            </a:extLst>
          </p:cNvPr>
          <p:cNvPicPr>
            <a:picLocks noChangeAspect="1"/>
          </p:cNvPicPr>
          <p:nvPr/>
        </p:nvPicPr>
        <p:blipFill>
          <a:blip r:embed="rId2"/>
          <a:stretch>
            <a:fillRect/>
          </a:stretch>
        </p:blipFill>
        <p:spPr>
          <a:xfrm>
            <a:off x="638579" y="1160288"/>
            <a:ext cx="6522940" cy="3983211"/>
          </a:xfrm>
          <a:prstGeom prst="rect">
            <a:avLst/>
          </a:prstGeom>
        </p:spPr>
      </p:pic>
      <p:sp>
        <p:nvSpPr>
          <p:cNvPr id="5" name="TextBox 4">
            <a:extLst>
              <a:ext uri="{FF2B5EF4-FFF2-40B4-BE49-F238E27FC236}">
                <a16:creationId xmlns:a16="http://schemas.microsoft.com/office/drawing/2014/main" id="{525FAA0D-D3C6-4B30-BA62-28B43C2D09C2}"/>
              </a:ext>
            </a:extLst>
          </p:cNvPr>
          <p:cNvSpPr txBox="1"/>
          <p:nvPr/>
        </p:nvSpPr>
        <p:spPr>
          <a:xfrm>
            <a:off x="583987" y="922084"/>
            <a:ext cx="2697095" cy="307777"/>
          </a:xfrm>
          <a:prstGeom prst="rect">
            <a:avLst/>
          </a:prstGeom>
          <a:noFill/>
        </p:spPr>
        <p:txBody>
          <a:bodyPr wrap="square" rtlCol="0">
            <a:spAutoFit/>
          </a:bodyPr>
          <a:lstStyle/>
          <a:p>
            <a:r>
              <a:rPr lang="en-IN" dirty="0"/>
              <a:t>Using Claude Desktop</a:t>
            </a:r>
          </a:p>
        </p:txBody>
      </p:sp>
    </p:spTree>
    <p:extLst>
      <p:ext uri="{BB962C8B-B14F-4D97-AF65-F5344CB8AC3E}">
        <p14:creationId xmlns:p14="http://schemas.microsoft.com/office/powerpoint/2010/main" val="4001012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grpSp>
        <p:nvGrpSpPr>
          <p:cNvPr id="145" name="Google Shape;145;p26"/>
          <p:cNvGrpSpPr/>
          <p:nvPr/>
        </p:nvGrpSpPr>
        <p:grpSpPr>
          <a:xfrm>
            <a:off x="3111721" y="1979745"/>
            <a:ext cx="2920576" cy="972023"/>
            <a:chOff x="1671150" y="1923750"/>
            <a:chExt cx="5801700" cy="941700"/>
          </a:xfrm>
        </p:grpSpPr>
        <p:sp>
          <p:nvSpPr>
            <p:cNvPr id="146" name="Google Shape;146;p26"/>
            <p:cNvSpPr/>
            <p:nvPr/>
          </p:nvSpPr>
          <p:spPr>
            <a:xfrm>
              <a:off x="1671150" y="1923750"/>
              <a:ext cx="5801700" cy="941700"/>
            </a:xfrm>
            <a:prstGeom prst="rect">
              <a:avLst/>
            </a:prstGeom>
            <a:solidFill>
              <a:srgbClr val="D3E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300">
                <a:latin typeface="Calibri"/>
                <a:ea typeface="Calibri"/>
                <a:cs typeface="Calibri"/>
                <a:sym typeface="Calibri"/>
              </a:endParaRPr>
            </a:p>
          </p:txBody>
        </p:sp>
        <p:sp>
          <p:nvSpPr>
            <p:cNvPr id="147" name="Google Shape;147;p26"/>
            <p:cNvSpPr txBox="1"/>
            <p:nvPr/>
          </p:nvSpPr>
          <p:spPr>
            <a:xfrm>
              <a:off x="1774950" y="2091150"/>
              <a:ext cx="5594100" cy="75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100">
                  <a:solidFill>
                    <a:schemeClr val="dk1"/>
                  </a:solidFill>
                  <a:latin typeface="Impact"/>
                  <a:ea typeface="Impact"/>
                  <a:cs typeface="Impact"/>
                  <a:sym typeface="Impact"/>
                </a:rPr>
                <a:t>Key Use Cases</a:t>
              </a:r>
              <a:endParaRPr sz="3100">
                <a:solidFill>
                  <a:schemeClr val="dk1"/>
                </a:solidFill>
                <a:latin typeface="Impact"/>
                <a:ea typeface="Impact"/>
                <a:cs typeface="Impact"/>
                <a:sym typeface="Impact"/>
              </a:endParaRPr>
            </a:p>
          </p:txBody>
        </p:sp>
      </p:grpSp>
      <p:cxnSp>
        <p:nvCxnSpPr>
          <p:cNvPr id="148" name="Google Shape;148;p26"/>
          <p:cNvCxnSpPr>
            <a:stCxn id="146" idx="0"/>
          </p:cNvCxnSpPr>
          <p:nvPr/>
        </p:nvCxnSpPr>
        <p:spPr>
          <a:xfrm rot="10800000" flipH="1">
            <a:off x="4572009" y="1362045"/>
            <a:ext cx="4500" cy="617700"/>
          </a:xfrm>
          <a:prstGeom prst="straightConnector1">
            <a:avLst/>
          </a:prstGeom>
          <a:noFill/>
          <a:ln w="9525" cap="flat" cmpd="sng">
            <a:solidFill>
              <a:schemeClr val="dk2"/>
            </a:solidFill>
            <a:prstDash val="solid"/>
            <a:round/>
            <a:headEnd type="none" w="med" len="med"/>
            <a:tailEnd type="none" w="med" len="med"/>
          </a:ln>
        </p:spPr>
      </p:cxnSp>
      <p:cxnSp>
        <p:nvCxnSpPr>
          <p:cNvPr id="149" name="Google Shape;149;p26"/>
          <p:cNvCxnSpPr/>
          <p:nvPr/>
        </p:nvCxnSpPr>
        <p:spPr>
          <a:xfrm rot="10800000" flipH="1">
            <a:off x="4566375" y="2951850"/>
            <a:ext cx="7800" cy="627600"/>
          </a:xfrm>
          <a:prstGeom prst="straightConnector1">
            <a:avLst/>
          </a:prstGeom>
          <a:noFill/>
          <a:ln w="9525" cap="flat" cmpd="sng">
            <a:solidFill>
              <a:schemeClr val="dk2"/>
            </a:solidFill>
            <a:prstDash val="solid"/>
            <a:round/>
            <a:headEnd type="none" w="med" len="med"/>
            <a:tailEnd type="none" w="med" len="med"/>
          </a:ln>
        </p:spPr>
      </p:cxnSp>
      <p:cxnSp>
        <p:nvCxnSpPr>
          <p:cNvPr id="150" name="Google Shape;150;p26"/>
          <p:cNvCxnSpPr/>
          <p:nvPr/>
        </p:nvCxnSpPr>
        <p:spPr>
          <a:xfrm>
            <a:off x="6032297" y="2465757"/>
            <a:ext cx="468000" cy="0"/>
          </a:xfrm>
          <a:prstGeom prst="straightConnector1">
            <a:avLst/>
          </a:prstGeom>
          <a:noFill/>
          <a:ln w="9525" cap="flat" cmpd="sng">
            <a:solidFill>
              <a:schemeClr val="dk2"/>
            </a:solidFill>
            <a:prstDash val="solid"/>
            <a:round/>
            <a:headEnd type="none" w="med" len="med"/>
            <a:tailEnd type="none" w="med" len="med"/>
          </a:ln>
        </p:spPr>
      </p:cxnSp>
      <p:cxnSp>
        <p:nvCxnSpPr>
          <p:cNvPr id="151" name="Google Shape;151;p26"/>
          <p:cNvCxnSpPr/>
          <p:nvPr/>
        </p:nvCxnSpPr>
        <p:spPr>
          <a:xfrm>
            <a:off x="2703375" y="2506200"/>
            <a:ext cx="408300" cy="600"/>
          </a:xfrm>
          <a:prstGeom prst="straightConnector1">
            <a:avLst/>
          </a:prstGeom>
          <a:noFill/>
          <a:ln w="9525" cap="flat" cmpd="sng">
            <a:solidFill>
              <a:schemeClr val="dk2"/>
            </a:solidFill>
            <a:prstDash val="solid"/>
            <a:round/>
            <a:headEnd type="none" w="med" len="med"/>
            <a:tailEnd type="none" w="med" len="med"/>
          </a:ln>
        </p:spPr>
      </p:cxnSp>
      <p:sp>
        <p:nvSpPr>
          <p:cNvPr id="152" name="Google Shape;152;p26"/>
          <p:cNvSpPr txBox="1"/>
          <p:nvPr/>
        </p:nvSpPr>
        <p:spPr>
          <a:xfrm>
            <a:off x="2824875" y="562200"/>
            <a:ext cx="3675300" cy="7998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000" b="1">
                <a:solidFill>
                  <a:schemeClr val="dk1"/>
                </a:solidFill>
                <a:latin typeface="Calibri"/>
                <a:ea typeface="Calibri"/>
                <a:cs typeface="Calibri"/>
                <a:sym typeface="Calibri"/>
              </a:rPr>
              <a:t>Chatbots</a:t>
            </a:r>
            <a:endParaRPr sz="2000" b="1">
              <a:solidFill>
                <a:schemeClr val="dk1"/>
              </a:solidFill>
              <a:latin typeface="Calibri"/>
              <a:ea typeface="Calibri"/>
              <a:cs typeface="Calibri"/>
              <a:sym typeface="Calibri"/>
            </a:endParaRPr>
          </a:p>
          <a:p>
            <a:pPr marL="0" lvl="0" indent="0" algn="ctr" rtl="0">
              <a:spcBef>
                <a:spcPts val="0"/>
              </a:spcBef>
              <a:spcAft>
                <a:spcPts val="0"/>
              </a:spcAft>
              <a:buNone/>
            </a:pPr>
            <a:r>
              <a:rPr lang="en-GB" sz="1500">
                <a:solidFill>
                  <a:schemeClr val="dk1"/>
                </a:solidFill>
                <a:latin typeface="Calibri"/>
                <a:ea typeface="Calibri"/>
                <a:cs typeface="Calibri"/>
                <a:sym typeface="Calibri"/>
              </a:rPr>
              <a:t>Better responses, fewer misunderstandings.</a:t>
            </a:r>
            <a:endParaRPr sz="1500">
              <a:solidFill>
                <a:schemeClr val="dk1"/>
              </a:solidFill>
              <a:latin typeface="Calibri"/>
              <a:ea typeface="Calibri"/>
              <a:cs typeface="Calibri"/>
              <a:sym typeface="Calibri"/>
            </a:endParaRPr>
          </a:p>
        </p:txBody>
      </p:sp>
      <p:sp>
        <p:nvSpPr>
          <p:cNvPr id="153" name="Google Shape;153;p26"/>
          <p:cNvSpPr txBox="1"/>
          <p:nvPr/>
        </p:nvSpPr>
        <p:spPr>
          <a:xfrm>
            <a:off x="2824875" y="3579525"/>
            <a:ext cx="3675300" cy="7998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000" b="1">
                <a:solidFill>
                  <a:schemeClr val="dk1"/>
                </a:solidFill>
                <a:latin typeface="Calibri"/>
                <a:ea typeface="Calibri"/>
                <a:cs typeface="Calibri"/>
                <a:sym typeface="Calibri"/>
              </a:rPr>
              <a:t>Content Creation</a:t>
            </a:r>
            <a:endParaRPr sz="2000" b="1">
              <a:solidFill>
                <a:schemeClr val="dk1"/>
              </a:solidFill>
              <a:latin typeface="Calibri"/>
              <a:ea typeface="Calibri"/>
              <a:cs typeface="Calibri"/>
              <a:sym typeface="Calibri"/>
            </a:endParaRPr>
          </a:p>
          <a:p>
            <a:pPr marL="0" lvl="0" indent="0" algn="ctr" rtl="0">
              <a:spcBef>
                <a:spcPts val="0"/>
              </a:spcBef>
              <a:spcAft>
                <a:spcPts val="0"/>
              </a:spcAft>
              <a:buNone/>
            </a:pPr>
            <a:r>
              <a:rPr lang="en-GB" sz="1500">
                <a:solidFill>
                  <a:schemeClr val="dk1"/>
                </a:solidFill>
                <a:latin typeface="Calibri"/>
                <a:ea typeface="Calibri"/>
                <a:cs typeface="Calibri"/>
                <a:sym typeface="Calibri"/>
              </a:rPr>
              <a:t>Blogs, product descriptions, stories.</a:t>
            </a:r>
            <a:endParaRPr sz="1500">
              <a:solidFill>
                <a:schemeClr val="dk1"/>
              </a:solidFill>
              <a:latin typeface="Calibri"/>
              <a:ea typeface="Calibri"/>
              <a:cs typeface="Calibri"/>
              <a:sym typeface="Calibri"/>
            </a:endParaRPr>
          </a:p>
        </p:txBody>
      </p:sp>
      <p:sp>
        <p:nvSpPr>
          <p:cNvPr id="154" name="Google Shape;154;p26"/>
          <p:cNvSpPr txBox="1"/>
          <p:nvPr/>
        </p:nvSpPr>
        <p:spPr>
          <a:xfrm>
            <a:off x="213150" y="2070875"/>
            <a:ext cx="2490300" cy="10833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000" b="1">
                <a:solidFill>
                  <a:schemeClr val="dk1"/>
                </a:solidFill>
                <a:latin typeface="Calibri"/>
                <a:ea typeface="Calibri"/>
                <a:cs typeface="Calibri"/>
                <a:sym typeface="Calibri"/>
              </a:rPr>
              <a:t>Code Generation</a:t>
            </a:r>
            <a:endParaRPr sz="2000" b="1">
              <a:solidFill>
                <a:schemeClr val="dk1"/>
              </a:solidFill>
              <a:latin typeface="Calibri"/>
              <a:ea typeface="Calibri"/>
              <a:cs typeface="Calibri"/>
              <a:sym typeface="Calibri"/>
            </a:endParaRPr>
          </a:p>
          <a:p>
            <a:pPr marL="0" lvl="0" indent="0" algn="ctr" rtl="0">
              <a:spcBef>
                <a:spcPts val="0"/>
              </a:spcBef>
              <a:spcAft>
                <a:spcPts val="0"/>
              </a:spcAft>
              <a:buNone/>
            </a:pPr>
            <a:r>
              <a:rPr lang="en-GB" sz="1500">
                <a:solidFill>
                  <a:schemeClr val="dk1"/>
                </a:solidFill>
                <a:latin typeface="Calibri"/>
                <a:ea typeface="Calibri"/>
                <a:cs typeface="Calibri"/>
                <a:sym typeface="Calibri"/>
              </a:rPr>
              <a:t>Autocompletes, explains, or writes new code.</a:t>
            </a:r>
            <a:endParaRPr sz="1500">
              <a:solidFill>
                <a:schemeClr val="dk1"/>
              </a:solidFill>
              <a:latin typeface="Calibri"/>
              <a:ea typeface="Calibri"/>
              <a:cs typeface="Calibri"/>
              <a:sym typeface="Calibri"/>
            </a:endParaRPr>
          </a:p>
        </p:txBody>
      </p:sp>
      <p:sp>
        <p:nvSpPr>
          <p:cNvPr id="155" name="Google Shape;155;p26"/>
          <p:cNvSpPr txBox="1"/>
          <p:nvPr/>
        </p:nvSpPr>
        <p:spPr>
          <a:xfrm>
            <a:off x="6500175" y="1964850"/>
            <a:ext cx="2490300" cy="10833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2000" b="1">
                <a:solidFill>
                  <a:schemeClr val="dk1"/>
                </a:solidFill>
                <a:latin typeface="Calibri"/>
                <a:ea typeface="Calibri"/>
                <a:cs typeface="Calibri"/>
                <a:sym typeface="Calibri"/>
              </a:rPr>
              <a:t>Data Tasks</a:t>
            </a:r>
            <a:endParaRPr sz="2000" b="1">
              <a:solidFill>
                <a:schemeClr val="dk1"/>
              </a:solidFill>
              <a:latin typeface="Calibri"/>
              <a:ea typeface="Calibri"/>
              <a:cs typeface="Calibri"/>
              <a:sym typeface="Calibri"/>
            </a:endParaRPr>
          </a:p>
          <a:p>
            <a:pPr marL="0" lvl="0" indent="0" algn="ctr" rtl="0">
              <a:spcBef>
                <a:spcPts val="0"/>
              </a:spcBef>
              <a:spcAft>
                <a:spcPts val="0"/>
              </a:spcAft>
              <a:buNone/>
            </a:pPr>
            <a:r>
              <a:rPr lang="en-GB" sz="1500">
                <a:solidFill>
                  <a:schemeClr val="dk1"/>
                </a:solidFill>
                <a:latin typeface="Calibri"/>
                <a:ea typeface="Calibri"/>
                <a:cs typeface="Calibri"/>
                <a:sym typeface="Calibri"/>
              </a:rPr>
              <a:t>Extract info, summarize, classify documents.</a:t>
            </a:r>
            <a:endParaRPr sz="15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27"/>
          <p:cNvPicPr preferRelativeResize="0"/>
          <p:nvPr/>
        </p:nvPicPr>
        <p:blipFill rotWithShape="1">
          <a:blip r:embed="rId3">
            <a:alphaModFix/>
          </a:blip>
          <a:srcRect t="18724" b="-1574"/>
          <a:stretch/>
        </p:blipFill>
        <p:spPr>
          <a:xfrm>
            <a:off x="0" y="526500"/>
            <a:ext cx="9144000" cy="4261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grpSp>
        <p:nvGrpSpPr>
          <p:cNvPr id="165" name="Google Shape;165;p28"/>
          <p:cNvGrpSpPr/>
          <p:nvPr/>
        </p:nvGrpSpPr>
        <p:grpSpPr>
          <a:xfrm>
            <a:off x="2514600" y="141750"/>
            <a:ext cx="4241924" cy="688477"/>
            <a:chOff x="0" y="141750"/>
            <a:chExt cx="3695700" cy="941700"/>
          </a:xfrm>
        </p:grpSpPr>
        <p:sp>
          <p:nvSpPr>
            <p:cNvPr id="166" name="Google Shape;166;p28"/>
            <p:cNvSpPr/>
            <p:nvPr/>
          </p:nvSpPr>
          <p:spPr>
            <a:xfrm>
              <a:off x="0" y="141750"/>
              <a:ext cx="3695700" cy="941700"/>
            </a:xfrm>
            <a:prstGeom prst="rect">
              <a:avLst/>
            </a:prstGeom>
            <a:solidFill>
              <a:srgbClr val="D3EFFF"/>
            </a:solidFill>
            <a:ln w="9525" cap="flat" cmpd="sng">
              <a:solidFill>
                <a:srgbClr val="D3E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67" name="Google Shape;167;p28"/>
            <p:cNvSpPr txBox="1"/>
            <p:nvPr/>
          </p:nvSpPr>
          <p:spPr>
            <a:xfrm>
              <a:off x="76190" y="168732"/>
              <a:ext cx="3462900" cy="61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400" b="1">
                  <a:solidFill>
                    <a:srgbClr val="0EA7FF"/>
                  </a:solidFill>
                  <a:latin typeface="Lexend"/>
                  <a:ea typeface="Lexend"/>
                  <a:cs typeface="Lexend"/>
                  <a:sym typeface="Lexend"/>
                </a:rPr>
                <a:t>2. Basics of LLMs </a:t>
              </a:r>
              <a:endParaRPr sz="3400" b="1">
                <a:solidFill>
                  <a:srgbClr val="0EA7FF"/>
                </a:solidFill>
                <a:latin typeface="Lexend"/>
                <a:ea typeface="Lexend"/>
                <a:cs typeface="Lexend"/>
                <a:sym typeface="Lexend"/>
              </a:endParaRPr>
            </a:p>
          </p:txBody>
        </p:sp>
      </p:grpSp>
      <p:sp>
        <p:nvSpPr>
          <p:cNvPr id="168" name="Google Shape;168;p28"/>
          <p:cNvSpPr txBox="1"/>
          <p:nvPr/>
        </p:nvSpPr>
        <p:spPr>
          <a:xfrm>
            <a:off x="177450" y="960300"/>
            <a:ext cx="8525400" cy="6885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GB" sz="2000" dirty="0">
                <a:solidFill>
                  <a:schemeClr val="dk1"/>
                </a:solidFill>
                <a:latin typeface="Calibri"/>
                <a:ea typeface="Calibri"/>
                <a:cs typeface="Calibri"/>
                <a:sym typeface="Calibri"/>
              </a:rPr>
              <a:t>A </a:t>
            </a:r>
            <a:r>
              <a:rPr lang="en-GB" sz="2000" b="1" dirty="0">
                <a:solidFill>
                  <a:srgbClr val="0EA7FF"/>
                </a:solidFill>
                <a:latin typeface="Calibri"/>
                <a:ea typeface="Calibri"/>
                <a:cs typeface="Calibri"/>
                <a:sym typeface="Calibri"/>
              </a:rPr>
              <a:t>Large Language Model (LLM)</a:t>
            </a:r>
            <a:r>
              <a:rPr lang="en-GB" sz="2000" dirty="0">
                <a:solidFill>
                  <a:schemeClr val="dk1"/>
                </a:solidFill>
                <a:latin typeface="Calibri"/>
                <a:ea typeface="Calibri"/>
                <a:cs typeface="Calibri"/>
                <a:sym typeface="Calibri"/>
              </a:rPr>
              <a:t> is an AI system trained on massive amounts of text data (books, web, code, etc.) to understand and generate human-like language.</a:t>
            </a:r>
            <a:endParaRPr sz="2000" dirty="0">
              <a:solidFill>
                <a:schemeClr val="dk1"/>
              </a:solidFill>
              <a:latin typeface="Calibri"/>
              <a:ea typeface="Calibri"/>
              <a:cs typeface="Calibri"/>
              <a:sym typeface="Calibri"/>
            </a:endParaRPr>
          </a:p>
        </p:txBody>
      </p:sp>
      <p:sp>
        <p:nvSpPr>
          <p:cNvPr id="169" name="Google Shape;169;p28"/>
          <p:cNvSpPr txBox="1"/>
          <p:nvPr/>
        </p:nvSpPr>
        <p:spPr>
          <a:xfrm>
            <a:off x="111375" y="2702400"/>
            <a:ext cx="5407200" cy="47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b="1" dirty="0">
                <a:solidFill>
                  <a:srgbClr val="0EA7FF"/>
                </a:solidFill>
                <a:latin typeface="Lexend"/>
                <a:ea typeface="Lexend"/>
                <a:cs typeface="Lexend"/>
                <a:sym typeface="Lexend"/>
              </a:rPr>
              <a:t>How do LLMs like GPT work?</a:t>
            </a:r>
            <a:endParaRPr sz="2200" b="1" dirty="0">
              <a:solidFill>
                <a:srgbClr val="0EA7FF"/>
              </a:solidFill>
              <a:latin typeface="Lexend"/>
              <a:ea typeface="Lexend"/>
              <a:cs typeface="Lexend"/>
              <a:sym typeface="Lexend"/>
            </a:endParaRPr>
          </a:p>
        </p:txBody>
      </p:sp>
      <p:sp>
        <p:nvSpPr>
          <p:cNvPr id="170" name="Google Shape;170;p28"/>
          <p:cNvSpPr txBox="1"/>
          <p:nvPr/>
        </p:nvSpPr>
        <p:spPr>
          <a:xfrm>
            <a:off x="187575" y="2018700"/>
            <a:ext cx="7907100" cy="31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44BBFF"/>
                </a:solidFill>
                <a:latin typeface="Calibri"/>
                <a:ea typeface="Calibri"/>
                <a:cs typeface="Calibri"/>
                <a:sym typeface="Calibri"/>
              </a:rPr>
              <a:t>Examples: </a:t>
            </a:r>
            <a:r>
              <a:rPr lang="en-GB" sz="2000">
                <a:solidFill>
                  <a:schemeClr val="dk1"/>
                </a:solidFill>
                <a:latin typeface="Calibri"/>
                <a:ea typeface="Calibri"/>
                <a:cs typeface="Calibri"/>
                <a:sym typeface="Calibri"/>
              </a:rPr>
              <a:t>GPT-4 (OpenAI), Claude (Anthropic), Gemini (Google).</a:t>
            </a:r>
            <a:endParaRPr sz="2000">
              <a:solidFill>
                <a:schemeClr val="dk1"/>
              </a:solidFill>
              <a:latin typeface="Calibri"/>
              <a:ea typeface="Calibri"/>
              <a:cs typeface="Calibri"/>
              <a:sym typeface="Calibri"/>
            </a:endParaRPr>
          </a:p>
        </p:txBody>
      </p:sp>
      <p:sp>
        <p:nvSpPr>
          <p:cNvPr id="171" name="Google Shape;171;p28"/>
          <p:cNvSpPr txBox="1"/>
          <p:nvPr/>
        </p:nvSpPr>
        <p:spPr>
          <a:xfrm>
            <a:off x="111375" y="3173400"/>
            <a:ext cx="8818800" cy="47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700" b="1" dirty="0">
                <a:solidFill>
                  <a:schemeClr val="dk1"/>
                </a:solidFill>
                <a:latin typeface="Calibri"/>
                <a:ea typeface="Calibri"/>
                <a:cs typeface="Calibri"/>
                <a:sym typeface="Calibri"/>
              </a:rPr>
              <a:t>Input Text → Tokenizer → Embedding Layer → Transformer Layers → Token Prediction → Output</a:t>
            </a:r>
            <a:endParaRPr sz="1700" b="1" dirty="0">
              <a:solidFill>
                <a:schemeClr val="dk1"/>
              </a:solidFill>
              <a:latin typeface="Calibri"/>
              <a:ea typeface="Calibri"/>
              <a:cs typeface="Calibri"/>
              <a:sym typeface="Calibri"/>
            </a:endParaRPr>
          </a:p>
        </p:txBody>
      </p:sp>
      <p:sp>
        <p:nvSpPr>
          <p:cNvPr id="172" name="Google Shape;172;p28"/>
          <p:cNvSpPr txBox="1"/>
          <p:nvPr/>
        </p:nvSpPr>
        <p:spPr>
          <a:xfrm>
            <a:off x="1346625" y="3657000"/>
            <a:ext cx="921300" cy="8577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latin typeface="Calibri"/>
                <a:ea typeface="Calibri"/>
                <a:cs typeface="Calibri"/>
                <a:sym typeface="Calibri"/>
              </a:rPr>
              <a:t>Input is split into </a:t>
            </a:r>
            <a:r>
              <a:rPr lang="en-GB" b="1">
                <a:solidFill>
                  <a:schemeClr val="dk1"/>
                </a:solidFill>
                <a:latin typeface="Calibri"/>
                <a:ea typeface="Calibri"/>
                <a:cs typeface="Calibri"/>
                <a:sym typeface="Calibri"/>
              </a:rPr>
              <a:t>tokens</a:t>
            </a:r>
            <a:r>
              <a:rPr lang="en-GB">
                <a:solidFill>
                  <a:schemeClr val="dk1"/>
                </a:solidFill>
                <a:latin typeface="Calibri"/>
                <a:ea typeface="Calibri"/>
                <a:cs typeface="Calibri"/>
                <a:sym typeface="Calibri"/>
              </a:rPr>
              <a:t>.</a:t>
            </a:r>
            <a:endParaRPr>
              <a:solidFill>
                <a:schemeClr val="dk1"/>
              </a:solidFill>
              <a:latin typeface="Calibri"/>
              <a:ea typeface="Calibri"/>
              <a:cs typeface="Calibri"/>
              <a:sym typeface="Calibri"/>
            </a:endParaRPr>
          </a:p>
        </p:txBody>
      </p:sp>
      <p:sp>
        <p:nvSpPr>
          <p:cNvPr id="173" name="Google Shape;173;p28"/>
          <p:cNvSpPr txBox="1"/>
          <p:nvPr/>
        </p:nvSpPr>
        <p:spPr>
          <a:xfrm>
            <a:off x="2667000" y="3657000"/>
            <a:ext cx="1226400" cy="9618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latin typeface="Calibri"/>
                <a:ea typeface="Calibri"/>
                <a:cs typeface="Calibri"/>
                <a:sym typeface="Calibri"/>
              </a:rPr>
              <a:t>Tokens are converted into </a:t>
            </a:r>
            <a:r>
              <a:rPr lang="en-GB" b="1">
                <a:solidFill>
                  <a:schemeClr val="dk1"/>
                </a:solidFill>
                <a:latin typeface="Calibri"/>
                <a:ea typeface="Calibri"/>
                <a:cs typeface="Calibri"/>
                <a:sym typeface="Calibri"/>
              </a:rPr>
              <a:t>vectors.</a:t>
            </a:r>
            <a:endParaRPr>
              <a:solidFill>
                <a:schemeClr val="dk1"/>
              </a:solidFill>
              <a:latin typeface="Calibri"/>
              <a:ea typeface="Calibri"/>
              <a:cs typeface="Calibri"/>
              <a:sym typeface="Calibri"/>
            </a:endParaRPr>
          </a:p>
        </p:txBody>
      </p:sp>
      <p:sp>
        <p:nvSpPr>
          <p:cNvPr id="174" name="Google Shape;174;p28"/>
          <p:cNvSpPr txBox="1"/>
          <p:nvPr/>
        </p:nvSpPr>
        <p:spPr>
          <a:xfrm>
            <a:off x="4416125" y="3657000"/>
            <a:ext cx="1659000" cy="12405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dk1"/>
                </a:solidFill>
                <a:latin typeface="Calibri"/>
                <a:ea typeface="Calibri"/>
                <a:cs typeface="Calibri"/>
                <a:sym typeface="Calibri"/>
              </a:rPr>
              <a:t>Analyzes</a:t>
            </a:r>
            <a:r>
              <a:rPr lang="en-GB">
                <a:solidFill>
                  <a:schemeClr val="dk1"/>
                </a:solidFill>
                <a:latin typeface="Calibri"/>
                <a:ea typeface="Calibri"/>
                <a:cs typeface="Calibri"/>
                <a:sym typeface="Calibri"/>
              </a:rPr>
              <a:t> context and relationships between tokens + </a:t>
            </a:r>
            <a:r>
              <a:rPr lang="en-GB" b="1">
                <a:solidFill>
                  <a:schemeClr val="dk1"/>
                </a:solidFill>
                <a:latin typeface="Calibri"/>
                <a:ea typeface="Calibri"/>
                <a:cs typeface="Calibri"/>
                <a:sym typeface="Calibri"/>
              </a:rPr>
              <a:t>Attention Mechanism.</a:t>
            </a:r>
            <a:endParaRPr b="1">
              <a:solidFill>
                <a:schemeClr val="dk1"/>
              </a:solidFill>
              <a:latin typeface="Calibri"/>
              <a:ea typeface="Calibri"/>
              <a:cs typeface="Calibri"/>
              <a:sym typeface="Calibri"/>
            </a:endParaRPr>
          </a:p>
        </p:txBody>
      </p:sp>
      <p:sp>
        <p:nvSpPr>
          <p:cNvPr id="175" name="Google Shape;175;p28"/>
          <p:cNvSpPr txBox="1"/>
          <p:nvPr/>
        </p:nvSpPr>
        <p:spPr>
          <a:xfrm>
            <a:off x="6419175" y="3657000"/>
            <a:ext cx="1367100" cy="1182300"/>
          </a:xfrm>
          <a:prstGeom prst="rect">
            <a:avLst/>
          </a:prstGeom>
          <a:noFill/>
          <a:ln w="9525" cap="flat" cmpd="sng">
            <a:solidFill>
              <a:srgbClr val="44BBF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latin typeface="Calibri"/>
                <a:ea typeface="Calibri"/>
                <a:cs typeface="Calibri"/>
                <a:sym typeface="Calibri"/>
              </a:rPr>
              <a:t>Model calculates the </a:t>
            </a:r>
            <a:r>
              <a:rPr lang="en-GB" b="1">
                <a:solidFill>
                  <a:schemeClr val="dk1"/>
                </a:solidFill>
                <a:latin typeface="Calibri"/>
                <a:ea typeface="Calibri"/>
                <a:cs typeface="Calibri"/>
                <a:sym typeface="Calibri"/>
              </a:rPr>
              <a:t>probability</a:t>
            </a:r>
            <a:r>
              <a:rPr lang="en-GB">
                <a:solidFill>
                  <a:schemeClr val="dk1"/>
                </a:solidFill>
                <a:latin typeface="Calibri"/>
                <a:ea typeface="Calibri"/>
                <a:cs typeface="Calibri"/>
                <a:sym typeface="Calibri"/>
              </a:rPr>
              <a:t> of each possible next token.</a:t>
            </a:r>
            <a:endParaRPr>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F552D-7E21-4847-9F28-746313934F3E}"/>
              </a:ext>
            </a:extLst>
          </p:cNvPr>
          <p:cNvSpPr>
            <a:spLocks noGrp="1"/>
          </p:cNvSpPr>
          <p:nvPr>
            <p:ph type="ctrTitle"/>
          </p:nvPr>
        </p:nvSpPr>
        <p:spPr>
          <a:xfrm>
            <a:off x="155601" y="76381"/>
            <a:ext cx="8803981" cy="538342"/>
          </a:xfrm>
        </p:spPr>
        <p:txBody>
          <a:bodyPr>
            <a:normAutofit fontScale="90000"/>
          </a:bodyPr>
          <a:lstStyle/>
          <a:p>
            <a:r>
              <a:rPr lang="en-IN" dirty="0"/>
              <a:t>Claude Desktop</a:t>
            </a:r>
          </a:p>
        </p:txBody>
      </p:sp>
      <p:pic>
        <p:nvPicPr>
          <p:cNvPr id="4" name="Picture 3">
            <a:extLst>
              <a:ext uri="{FF2B5EF4-FFF2-40B4-BE49-F238E27FC236}">
                <a16:creationId xmlns:a16="http://schemas.microsoft.com/office/drawing/2014/main" id="{1D7429EE-E70B-496C-8461-3CABD486E575}"/>
              </a:ext>
            </a:extLst>
          </p:cNvPr>
          <p:cNvPicPr>
            <a:picLocks noChangeAspect="1"/>
          </p:cNvPicPr>
          <p:nvPr/>
        </p:nvPicPr>
        <p:blipFill>
          <a:blip r:embed="rId2"/>
          <a:stretch>
            <a:fillRect/>
          </a:stretch>
        </p:blipFill>
        <p:spPr>
          <a:xfrm>
            <a:off x="443395" y="753035"/>
            <a:ext cx="8154554" cy="3657600"/>
          </a:xfrm>
          <a:prstGeom prst="rect">
            <a:avLst/>
          </a:prstGeom>
        </p:spPr>
      </p:pic>
      <p:sp>
        <p:nvSpPr>
          <p:cNvPr id="5" name="TextBox 4">
            <a:extLst>
              <a:ext uri="{FF2B5EF4-FFF2-40B4-BE49-F238E27FC236}">
                <a16:creationId xmlns:a16="http://schemas.microsoft.com/office/drawing/2014/main" id="{F06EE793-9AF0-4AEF-954B-C5E6028B3B0A}"/>
              </a:ext>
            </a:extLst>
          </p:cNvPr>
          <p:cNvSpPr txBox="1"/>
          <p:nvPr/>
        </p:nvSpPr>
        <p:spPr>
          <a:xfrm>
            <a:off x="443395" y="4664000"/>
            <a:ext cx="8516187" cy="307777"/>
          </a:xfrm>
          <a:prstGeom prst="rect">
            <a:avLst/>
          </a:prstGeom>
          <a:noFill/>
        </p:spPr>
        <p:txBody>
          <a:bodyPr wrap="square" rtlCol="0">
            <a:spAutoFit/>
          </a:bodyPr>
          <a:lstStyle/>
          <a:p>
            <a:r>
              <a:rPr lang="en-IN" dirty="0"/>
              <a:t>Refer File -</a:t>
            </a:r>
            <a:r>
              <a:rPr lang="en-US" dirty="0"/>
              <a:t>Topic 1 </a:t>
            </a:r>
            <a:r>
              <a:rPr lang="en-US" dirty="0" err="1"/>
              <a:t>Exmples.Core</a:t>
            </a:r>
            <a:r>
              <a:rPr lang="en-US" dirty="0"/>
              <a:t> Prompt Structure Examples for Web Development.docx</a:t>
            </a:r>
            <a:r>
              <a:rPr lang="en-IN" dirty="0"/>
              <a:t> </a:t>
            </a:r>
          </a:p>
        </p:txBody>
      </p:sp>
    </p:spTree>
    <p:extLst>
      <p:ext uri="{BB962C8B-B14F-4D97-AF65-F5344CB8AC3E}">
        <p14:creationId xmlns:p14="http://schemas.microsoft.com/office/powerpoint/2010/main" val="3692180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0" name="Google Shape;180;p29"/>
          <p:cNvPicPr preferRelativeResize="0"/>
          <p:nvPr/>
        </p:nvPicPr>
        <p:blipFill rotWithShape="1">
          <a:blip r:embed="rId3">
            <a:alphaModFix/>
          </a:blip>
          <a:srcRect t="15153"/>
          <a:stretch/>
        </p:blipFill>
        <p:spPr>
          <a:xfrm>
            <a:off x="0" y="394350"/>
            <a:ext cx="9144000" cy="436387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10837</TotalTime>
  <Words>1945</Words>
  <Application>Microsoft Office PowerPoint</Application>
  <PresentationFormat>On-screen Show (16:9)</PresentationFormat>
  <Paragraphs>210</Paragraphs>
  <Slides>28</Slides>
  <Notes>16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28</vt:i4>
      </vt:variant>
    </vt:vector>
  </HeadingPairs>
  <TitlesOfParts>
    <vt:vector size="36" baseType="lpstr">
      <vt:lpstr>Lexend</vt:lpstr>
      <vt:lpstr>Impact</vt:lpstr>
      <vt:lpstr>Calibri</vt:lpstr>
      <vt:lpstr>Symbol</vt:lpstr>
      <vt:lpstr>Arial</vt:lpstr>
      <vt:lpstr>Times New Roman</vt:lpstr>
      <vt:lpstr>Simple Light</vt:lpstr>
      <vt:lpstr>Office Theme</vt:lpstr>
      <vt:lpstr>PowerPoint Presentation</vt:lpstr>
      <vt:lpstr>PowerPoint Presentation</vt:lpstr>
      <vt:lpstr>PowerPoint Presentation</vt:lpstr>
      <vt:lpstr>Example: Basic: "Explain databases" Enhanced: "Explain relational databases in 200 words for software developers, covering tables, keys, and relationships with a PostgreSQL example." </vt:lpstr>
      <vt:lpstr>PowerPoint Presentation</vt:lpstr>
      <vt:lpstr>PowerPoint Presentation</vt:lpstr>
      <vt:lpstr>PowerPoint Presentation</vt:lpstr>
      <vt:lpstr>Claude Desktop</vt:lpstr>
      <vt:lpstr>PowerPoint Presentation</vt:lpstr>
      <vt:lpstr>Example: Ineffective: "Make this shorter: [5000-word document]" Effective: "Summarize the key findings from this research paper in 3 bullet points, focusing on methodology, results, and implications." </vt:lpstr>
      <vt:lpstr>PowerPoint Presentation</vt:lpstr>
      <vt:lpstr>PowerPoint Presentation</vt:lpstr>
      <vt:lpstr>PowerPoint Presentation</vt:lpstr>
      <vt:lpstr>PowerPoint Presentation</vt:lpstr>
      <vt:lpstr>Technical Implementation Strategies </vt:lpstr>
      <vt:lpstr>Context Engineering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Vishranti.g</dc:creator>
  <cp:lastModifiedBy>Vishranti P. Gharge</cp:lastModifiedBy>
  <cp:revision>58</cp:revision>
  <dcterms:modified xsi:type="dcterms:W3CDTF">2025-11-20T10:52:01Z</dcterms:modified>
</cp:coreProperties>
</file>